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Noto Sans JP Bold" charset="1" panose="020B0800000000000000"/>
      <p:regular r:id="rId34"/>
    </p:embeddedFont>
    <p:embeddedFont>
      <p:font typeface="Libre Baskerville" charset="1" panose="02000000000000000000"/>
      <p:regular r:id="rId35"/>
    </p:embeddedFont>
    <p:embeddedFont>
      <p:font typeface="Libre Baskerville Bold" charset="1" panose="02000000000000000000"/>
      <p:regular r:id="rId36"/>
    </p:embeddedFont>
    <p:embeddedFont>
      <p:font typeface="筑紫C見出ミン" charset="1" panose="02020800000000000000"/>
      <p:regular r:id="rId37"/>
    </p:embeddedFont>
    <p:embeddedFont>
      <p:font typeface="ほのか明朝" charset="1" panose="02000600000000000000"/>
      <p:regular r:id="rId38"/>
    </p:embeddedFont>
    <p:embeddedFont>
      <p:font typeface="はれのそら明朝" charset="1" panose="02000600000000000000"/>
      <p:regular r:id="rId39"/>
    </p:embeddedFont>
    <p:embeddedFont>
      <p:font typeface="ほのかアンティーク丸" charset="1" panose="020006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notesSlides/notesSlide2.xml" Type="http://schemas.openxmlformats.org/officeDocument/2006/relationships/notesSlide"/><Relationship Id="rId42" Target="notesSlides/notesSlide3.xml" Type="http://schemas.openxmlformats.org/officeDocument/2006/relationships/notesSlide"/><Relationship Id="rId43" Target="notesSlides/notesSlide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テスト</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○全体として</a:t>
            </a:r>
          </a:p>
          <a:p>
            <a:r>
              <a:rPr lang="en-US"/>
              <a:t>・ただの感想です。背景、白になったらLIXILですねw。</a:t>
            </a:r>
          </a:p>
          <a:p>
            <a:r>
              <a:rPr lang="en-US"/>
              <a:t>・好みやデザイン案になるので今後に回すと思いますが、写真あるとなんかこう…バン！て感じですね</a:t>
            </a:r>
          </a:p>
          <a:p>
            <a:r>
              <a:rPr lang="en-US"/>
              <a:t>・色合いについて彼に見せられた奴と比べたら優しい感じがして全然、これでいいんですが（ここ重要！）、ベースをこれとして何カ所か色変えるとかあればメリハリ？がありそうだなと思いました</a:t>
            </a:r>
          </a:p>
          <a:p>
            <a:r>
              <a:rPr lang="en-US"/>
              <a:t>なんか甘ったるいって感じがしました。Web制作ソフトの画像なら仕方ないのですが個人的にしつこいお味なイメージ</a:t>
            </a:r>
          </a:p>
          <a:p>
            <a:r>
              <a:rPr lang="en-US"/>
              <a:t>個人的に先進的についてスタイリッシュというイメージがあるのですが、温かみ・落ち着く、と相容れないのでしょうか。（細いと太いみたいな）</a:t>
            </a:r>
          </a:p>
          <a:p>
            <a:r>
              <a:rPr lang="en-US"/>
              <a:t>・例えば、就職支援のサイトとかで右端に出がちなAIによる質問返答チャットとかあればWeb上で分からないこと聞けそうですよね。使ったことないけど。</a:t>
            </a:r>
          </a:p>
          <a:p>
            <a:r>
              <a:rPr lang="en-US"/>
              <a:t>個人的に先進的についてスタイリッシュというイメージがあるのですが、温かみ・落ち着く、と相容れないのでしょうか。（細いと太いみたいな）</a:t>
            </a:r>
          </a:p>
          <a:p>
            <a:r>
              <a:rPr lang="en-US"/>
              <a:t>・例えば、就職支援のサイトとかで右端に出がちなAIによる質問返答チャットとかあればWeb上で分からないこと聞けそうですよね。使ったことないけど。</a:t>
            </a:r>
          </a:p>
          <a:p>
            <a:r>
              <a:rPr lang="en-US"/>
              <a:t>個人的に先進的についてスタイリッシュというイメージがあるのですが、温かみ・落ち着く、と相容れないのでしょうか。（細いと太いみたいな）</a:t>
            </a:r>
          </a:p>
          <a:p>
            <a:r>
              <a:rPr lang="en-US"/>
              <a:t>・例えば、就職支援のサイトとかで右端に出がちなAIによる質問返答チャットとかあればWeb上で分からないこと聞けそうですよね。使ったことないけど。</a:t>
            </a:r>
          </a:p>
          <a:p>
            <a:r>
              <a:rPr lang="en-US"/>
              <a:t/>
            </a:r>
          </a:p>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貸し出す」的な言葉をあえて書かない。こういう濁す？あえて言わないを美学とする人もいるので（彼みたいな？）全然気にしなくてもいいんですが（回りくどいし）、シェアリングサービスと書かれるのなら「貸し出す」的なワードがあってもいいのかな</a:t>
            </a:r>
          </a:p>
          <a:p>
            <a:r>
              <a:rPr lang="en-US"/>
              <a:t>・多分メモ的な要領で気にせず打ち込んだと思うので分かっていると思うのですが「。。」より「…」のほうが…</a:t>
            </a:r>
          </a:p>
          <a:p>
            <a:r>
              <a:rPr lang="en-US"/>
              <a:t>・私たちの紹介とかはなくていいんでしたっけ？上記の…が「○○できるといいが…」的なのか「○○となっている…（続くの省略）」的なのか分かりませんが、それに踏まえてクリックしたらそのページに飛ぶみたいな案は無くなりましたか？この項目ですべてを語ります？</a:t>
            </a:r>
          </a:p>
          <a:p>
            <a:r>
              <a:rPr lang="en-US"/>
              <a:t>・個人的な文の作りです「…管理が難しく、そのまま放置されるケースが多く、」というより「…管理が難しく、そのまま放置されるケースが多い。それにより、老朽化による」、（意味があってるかちょっと）「…管理が難しいが故に、そのまま放置されるケースが多く、」みたいな（頭回ってないのであれですが）「く」の連続が少し気になりました。</a:t>
            </a:r>
          </a:p>
          <a:p>
            <a:r>
              <a:rPr lang="en-US"/>
              <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自分が調べられていないというのもあるのですが、都会（ある程度人のいる環境）には空き家はないのでしょうか。</a:t>
            </a:r>
          </a:p>
          <a:p>
            <a:r>
              <a:rPr lang="en-US"/>
              <a:t>・リラックススペースに含まれているかもしれませんが遊び場（友人らの集い場的なイメージ）的なのはいらないですか？頭があまり働いてないので名称は出てこないのですが、もし入れるならワークスペースの項目なのかなと…</a:t>
            </a:r>
          </a:p>
          <a:p>
            <a:r>
              <a:rPr lang="en-US"/>
              <a:t>・可能（倫理的・実現度にもよる）ならオーナー側の例もあるといいのかなと思った。話し合いで上がったやつで言うなら極端だけど「収益（結局どういう展開を目指しているのかは知らないけど）」、「思い出の受け継ぎ（ここで習字教室してたから誰か続けてほしいとか）や賑やかし（せっかくなら人の温もりを家に与えたい←何言ってるんでしょうね。）」</a:t>
            </a:r>
          </a:p>
          <a:p>
            <a:r>
              <a:rPr lang="en-US"/>
              <a:t>　書いてて思ったけど載せるならちょっと洗練しないとかもですね…</a:t>
            </a:r>
          </a:p>
          <a:p>
            <a:r>
              <a:rPr lang="en-US"/>
              <a:t>・丸ピンの図でもいいんですが（統一感があり）、例えば、ワークスペースであれば鉛筆と本みたいなアイコンでも可愛いのかも（ただその色合いでこれをするとLIXILなんですね。はい。）</a:t>
            </a:r>
          </a:p>
          <a:p>
            <a:r>
              <a:rPr lang="en-US"/>
              <a:t/>
            </a:r>
          </a:p>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GMGgZrKYY.mp4" Type="http://schemas.openxmlformats.org/officeDocument/2006/relationships/video"/><Relationship Id="rId4" Target="../media/VAGMGgZrKYY.mp4" Type="http://schemas.microsoft.com/office/2007/relationships/media"/></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VAGZo378cTM.mp4" Type="http://schemas.openxmlformats.org/officeDocument/2006/relationships/video"/><Relationship Id="rId4" Target="../media/VAGZo378cTM.mp4" Type="http://schemas.microsoft.com/office/2007/relationships/media"/></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14450" y="759460"/>
            <a:ext cx="9179938" cy="481312"/>
          </a:xfrm>
          <a:prstGeom prst="rect">
            <a:avLst/>
          </a:prstGeom>
        </p:spPr>
        <p:txBody>
          <a:bodyPr anchor="t" rtlCol="false" tIns="0" lIns="0" bIns="0" rIns="0">
            <a:spAutoFit/>
          </a:bodyPr>
          <a:lstStyle/>
          <a:p>
            <a:pPr algn="l">
              <a:lnSpc>
                <a:spcPts val="3919"/>
              </a:lnSpc>
            </a:pPr>
            <a:r>
              <a:rPr lang="en-US" sz="2799" b="true">
                <a:solidFill>
                  <a:srgbClr val="D9D9D9"/>
                </a:solidFill>
                <a:latin typeface="Noto Sans JP Bold"/>
                <a:ea typeface="Noto Sans JP Bold"/>
                <a:cs typeface="Noto Sans JP Bold"/>
                <a:sym typeface="Noto Sans JP Bold"/>
              </a:rPr>
              <a:t>A班</a:t>
            </a:r>
          </a:p>
        </p:txBody>
      </p:sp>
      <p:sp>
        <p:nvSpPr>
          <p:cNvPr name="TextBox 6" id="6"/>
          <p:cNvSpPr txBox="true"/>
          <p:nvPr/>
        </p:nvSpPr>
        <p:spPr>
          <a:xfrm rot="0">
            <a:off x="1314450" y="8986520"/>
            <a:ext cx="5239470" cy="481312"/>
          </a:xfrm>
          <a:prstGeom prst="rect">
            <a:avLst/>
          </a:prstGeom>
        </p:spPr>
        <p:txBody>
          <a:bodyPr anchor="t" rtlCol="false" tIns="0" lIns="0" bIns="0" rIns="0">
            <a:spAutoFit/>
          </a:bodyPr>
          <a:lstStyle/>
          <a:p>
            <a:pPr algn="l">
              <a:lnSpc>
                <a:spcPts val="3919"/>
              </a:lnSpc>
            </a:pPr>
            <a:r>
              <a:rPr lang="en-US" sz="2799">
                <a:solidFill>
                  <a:srgbClr val="D9D9D9"/>
                </a:solidFill>
                <a:latin typeface="Libre Baskerville"/>
                <a:ea typeface="Libre Baskerville"/>
                <a:cs typeface="Libre Baskerville"/>
                <a:sym typeface="Libre Baskerville"/>
              </a:rPr>
              <a:t>takeru.fukuhshima.</a:t>
            </a:r>
          </a:p>
        </p:txBody>
      </p:sp>
      <p:sp>
        <p:nvSpPr>
          <p:cNvPr name="TextBox 7" id="7"/>
          <p:cNvSpPr txBox="true"/>
          <p:nvPr/>
        </p:nvSpPr>
        <p:spPr>
          <a:xfrm rot="0">
            <a:off x="11734080" y="8986520"/>
            <a:ext cx="5239470" cy="481312"/>
          </a:xfrm>
          <a:prstGeom prst="rect">
            <a:avLst/>
          </a:prstGeom>
        </p:spPr>
        <p:txBody>
          <a:bodyPr anchor="t" rtlCol="false" tIns="0" lIns="0" bIns="0" rIns="0">
            <a:spAutoFit/>
          </a:bodyPr>
          <a:lstStyle/>
          <a:p>
            <a:pPr algn="r">
              <a:lnSpc>
                <a:spcPts val="3919"/>
              </a:lnSpc>
            </a:pPr>
            <a:r>
              <a:rPr lang="en-US" sz="2799">
                <a:solidFill>
                  <a:srgbClr val="D9D9D9"/>
                </a:solidFill>
                <a:latin typeface="Libre Baskerville"/>
                <a:ea typeface="Libre Baskerville"/>
                <a:cs typeface="Libre Baskerville"/>
                <a:sym typeface="Libre Baskerville"/>
              </a:rPr>
              <a:t>2024 December 25</a:t>
            </a:r>
          </a:p>
        </p:txBody>
      </p:sp>
      <p:sp>
        <p:nvSpPr>
          <p:cNvPr name="TextBox 8" id="8"/>
          <p:cNvSpPr txBox="true"/>
          <p:nvPr/>
        </p:nvSpPr>
        <p:spPr>
          <a:xfrm rot="0">
            <a:off x="1028700" y="3400996"/>
            <a:ext cx="19568459" cy="3228759"/>
          </a:xfrm>
          <a:prstGeom prst="rect">
            <a:avLst/>
          </a:prstGeom>
        </p:spPr>
        <p:txBody>
          <a:bodyPr anchor="t" rtlCol="false" tIns="0" lIns="0" bIns="0" rIns="0">
            <a:spAutoFit/>
          </a:bodyPr>
          <a:lstStyle/>
          <a:p>
            <a:pPr algn="l">
              <a:lnSpc>
                <a:spcPts val="8520"/>
              </a:lnSpc>
            </a:pPr>
            <a:r>
              <a:rPr lang="en-US" sz="7100" spc="-142" b="true">
                <a:solidFill>
                  <a:srgbClr val="D9D9D9"/>
                </a:solidFill>
                <a:latin typeface="Noto Sans JP Bold"/>
                <a:ea typeface="Noto Sans JP Bold"/>
                <a:cs typeface="Noto Sans JP Bold"/>
                <a:sym typeface="Noto Sans JP Bold"/>
              </a:rPr>
              <a:t>空き家を空き家で無くすアプリ</a:t>
            </a:r>
          </a:p>
          <a:p>
            <a:pPr algn="l">
              <a:lnSpc>
                <a:spcPts val="8520"/>
              </a:lnSpc>
            </a:pPr>
            <a:r>
              <a:rPr lang="en-US" sz="7100" spc="-142" b="true">
                <a:solidFill>
                  <a:srgbClr val="D9D9D9"/>
                </a:solidFill>
                <a:latin typeface="Noto Sans JP Bold"/>
                <a:ea typeface="Noto Sans JP Bold"/>
                <a:cs typeface="Noto Sans JP Bold"/>
                <a:sym typeface="Noto Sans JP Bold"/>
              </a:rPr>
              <a:t>Akiyackの開発と</a:t>
            </a:r>
          </a:p>
          <a:p>
            <a:pPr algn="l" marL="0" indent="0" lvl="0">
              <a:lnSpc>
                <a:spcPts val="8520"/>
              </a:lnSpc>
              <a:spcBef>
                <a:spcPct val="0"/>
              </a:spcBef>
            </a:pPr>
            <a:r>
              <a:rPr lang="en-US" b="true" sz="7100" spc="-142">
                <a:solidFill>
                  <a:srgbClr val="D9D9D9"/>
                </a:solidFill>
                <a:latin typeface="Noto Sans JP Bold"/>
                <a:ea typeface="Noto Sans JP Bold"/>
                <a:cs typeface="Noto Sans JP Bold"/>
                <a:sym typeface="Noto Sans JP Bold"/>
              </a:rPr>
              <a:t>次世代における活用法の提案</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14450" y="759460"/>
            <a:ext cx="7482516" cy="481330"/>
          </a:xfrm>
          <a:prstGeom prst="rect">
            <a:avLst/>
          </a:prstGeom>
        </p:spPr>
        <p:txBody>
          <a:bodyPr anchor="t" rtlCol="false" tIns="0" lIns="0" bIns="0" rIns="0">
            <a:spAutoFit/>
          </a:bodyPr>
          <a:lstStyle/>
          <a:p>
            <a:pPr algn="l">
              <a:lnSpc>
                <a:spcPts val="3919"/>
              </a:lnSpc>
            </a:pPr>
            <a:r>
              <a:rPr lang="en-US" sz="2799">
                <a:solidFill>
                  <a:srgbClr val="F7F7F9"/>
                </a:solidFill>
                <a:latin typeface="Libre Baskerville"/>
                <a:ea typeface="Libre Baskerville"/>
                <a:cs typeface="Libre Baskerville"/>
                <a:sym typeface="Libre Baskerville"/>
              </a:rPr>
              <a:t>Our Product</a:t>
            </a:r>
          </a:p>
        </p:txBody>
      </p:sp>
      <p:sp>
        <p:nvSpPr>
          <p:cNvPr name="TextBox 6" id="6"/>
          <p:cNvSpPr txBox="true"/>
          <p:nvPr/>
        </p:nvSpPr>
        <p:spPr>
          <a:xfrm rot="0">
            <a:off x="5055708" y="7945274"/>
            <a:ext cx="2146252" cy="1476355"/>
          </a:xfrm>
          <a:prstGeom prst="rect">
            <a:avLst/>
          </a:prstGeom>
        </p:spPr>
        <p:txBody>
          <a:bodyPr anchor="t" rtlCol="false" tIns="0" lIns="0" bIns="0" rIns="0">
            <a:spAutoFit/>
          </a:bodyPr>
          <a:lstStyle/>
          <a:p>
            <a:pPr algn="l">
              <a:lnSpc>
                <a:spcPts val="5247"/>
              </a:lnSpc>
            </a:pPr>
            <a:r>
              <a:rPr lang="en-US" sz="3747">
                <a:solidFill>
                  <a:srgbClr val="F7F7F9"/>
                </a:solidFill>
                <a:latin typeface="はれのそら明朝"/>
                <a:ea typeface="はれのそら明朝"/>
                <a:cs typeface="はれのそら明朝"/>
                <a:sym typeface="はれのそら明朝"/>
              </a:rPr>
              <a:t>登録</a:t>
            </a:r>
          </a:p>
          <a:p>
            <a:pPr algn="l">
              <a:lnSpc>
                <a:spcPts val="5247"/>
              </a:lnSpc>
              <a:spcBef>
                <a:spcPct val="0"/>
              </a:spcBef>
            </a:pPr>
          </a:p>
        </p:txBody>
      </p:sp>
      <p:sp>
        <p:nvSpPr>
          <p:cNvPr name="TextBox 7" id="7"/>
          <p:cNvSpPr txBox="true"/>
          <p:nvPr/>
        </p:nvSpPr>
        <p:spPr>
          <a:xfrm rot="0">
            <a:off x="11604505" y="8116724"/>
            <a:ext cx="5143095" cy="729527"/>
          </a:xfrm>
          <a:prstGeom prst="rect">
            <a:avLst/>
          </a:prstGeom>
        </p:spPr>
        <p:txBody>
          <a:bodyPr anchor="t" rtlCol="false" tIns="0" lIns="0" bIns="0" rIns="0">
            <a:spAutoFit/>
          </a:bodyPr>
          <a:lstStyle/>
          <a:p>
            <a:pPr algn="l">
              <a:lnSpc>
                <a:spcPts val="5987"/>
              </a:lnSpc>
              <a:spcBef>
                <a:spcPct val="0"/>
              </a:spcBef>
            </a:pPr>
            <a:r>
              <a:rPr lang="en-US" sz="4277">
                <a:solidFill>
                  <a:srgbClr val="F7F7F9"/>
                </a:solidFill>
                <a:latin typeface="ほのかアンティーク丸"/>
                <a:ea typeface="ほのかアンティーク丸"/>
                <a:cs typeface="ほのかアンティーク丸"/>
                <a:sym typeface="ほのかアンティーク丸"/>
              </a:rPr>
              <a:t>シェアリング</a:t>
            </a:r>
          </a:p>
        </p:txBody>
      </p:sp>
      <p:grpSp>
        <p:nvGrpSpPr>
          <p:cNvPr name="Group 8" id="8"/>
          <p:cNvGrpSpPr/>
          <p:nvPr/>
        </p:nvGrpSpPr>
        <p:grpSpPr>
          <a:xfrm rot="0">
            <a:off x="3476203" y="2896778"/>
            <a:ext cx="4370430" cy="4370430"/>
            <a:chOff x="0" y="0"/>
            <a:chExt cx="5827240" cy="5827240"/>
          </a:xfrm>
        </p:grpSpPr>
        <p:grpSp>
          <p:nvGrpSpPr>
            <p:cNvPr name="Group 9" id="9"/>
            <p:cNvGrpSpPr/>
            <p:nvPr/>
          </p:nvGrpSpPr>
          <p:grpSpPr>
            <a:xfrm rot="0">
              <a:off x="0" y="0"/>
              <a:ext cx="5827240" cy="582724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27085" y="0"/>
                    </a:moveTo>
                    <a:lnTo>
                      <a:pt x="785715" y="0"/>
                    </a:lnTo>
                    <a:cubicBezTo>
                      <a:pt x="792899" y="0"/>
                      <a:pt x="799788" y="2854"/>
                      <a:pt x="804867" y="7933"/>
                    </a:cubicBezTo>
                    <a:cubicBezTo>
                      <a:pt x="809946" y="13012"/>
                      <a:pt x="812800" y="19901"/>
                      <a:pt x="812800" y="27085"/>
                    </a:cubicBezTo>
                    <a:lnTo>
                      <a:pt x="812800" y="785715"/>
                    </a:lnTo>
                    <a:cubicBezTo>
                      <a:pt x="812800" y="792899"/>
                      <a:pt x="809946" y="799788"/>
                      <a:pt x="804867" y="804867"/>
                    </a:cubicBezTo>
                    <a:cubicBezTo>
                      <a:pt x="799788" y="809946"/>
                      <a:pt x="792899" y="812800"/>
                      <a:pt x="785715" y="812800"/>
                    </a:cubicBezTo>
                    <a:lnTo>
                      <a:pt x="27085" y="812800"/>
                    </a:lnTo>
                    <a:cubicBezTo>
                      <a:pt x="19901" y="812800"/>
                      <a:pt x="13012" y="809946"/>
                      <a:pt x="7933" y="804867"/>
                    </a:cubicBezTo>
                    <a:cubicBezTo>
                      <a:pt x="2854" y="799788"/>
                      <a:pt x="0" y="792899"/>
                      <a:pt x="0" y="785715"/>
                    </a:cubicBezTo>
                    <a:lnTo>
                      <a:pt x="0" y="27085"/>
                    </a:lnTo>
                    <a:cubicBezTo>
                      <a:pt x="0" y="19901"/>
                      <a:pt x="2854" y="13012"/>
                      <a:pt x="7933" y="7933"/>
                    </a:cubicBezTo>
                    <a:cubicBezTo>
                      <a:pt x="13012" y="2854"/>
                      <a:pt x="19901" y="0"/>
                      <a:pt x="27085" y="0"/>
                    </a:cubicBezTo>
                    <a:close/>
                  </a:path>
                </a:pathLst>
              </a:custGeom>
              <a:solidFill>
                <a:srgbClr val="FFFFFF"/>
              </a:solidFill>
              <a:ln w="19050" cap="sq">
                <a:solidFill>
                  <a:srgbClr val="000000"/>
                </a:solidFill>
                <a:prstDash val="solid"/>
                <a:miter/>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grpSp>
          <p:nvGrpSpPr>
            <p:cNvPr name="Group 12" id="12"/>
            <p:cNvGrpSpPr/>
            <p:nvPr/>
          </p:nvGrpSpPr>
          <p:grpSpPr>
            <a:xfrm rot="0">
              <a:off x="159651" y="184715"/>
              <a:ext cx="5391856" cy="5469528"/>
              <a:chOff x="0" y="0"/>
              <a:chExt cx="801258" cy="812800"/>
            </a:xfrm>
          </p:grpSpPr>
          <p:sp>
            <p:nvSpPr>
              <p:cNvPr name="Freeform 13" id="13"/>
              <p:cNvSpPr/>
              <p:nvPr/>
            </p:nvSpPr>
            <p:spPr>
              <a:xfrm flipH="false" flipV="false" rot="0">
                <a:off x="0" y="0"/>
                <a:ext cx="801258" cy="812800"/>
              </a:xfrm>
              <a:custGeom>
                <a:avLst/>
                <a:gdLst/>
                <a:ahLst/>
                <a:cxnLst/>
                <a:rect r="r" b="b" t="t" l="l"/>
                <a:pathLst>
                  <a:path h="812800" w="801258">
                    <a:moveTo>
                      <a:pt x="0" y="0"/>
                    </a:moveTo>
                    <a:lnTo>
                      <a:pt x="801258" y="0"/>
                    </a:lnTo>
                    <a:lnTo>
                      <a:pt x="801258" y="812800"/>
                    </a:lnTo>
                    <a:lnTo>
                      <a:pt x="0" y="812800"/>
                    </a:lnTo>
                    <a:close/>
                  </a:path>
                </a:pathLst>
              </a:custGeom>
              <a:blipFill>
                <a:blip r:embed="rId2"/>
                <a:stretch>
                  <a:fillRect l="0" t="-14226" r="0" b="-14226"/>
                </a:stretch>
              </a:blipFill>
            </p:spPr>
          </p:sp>
        </p:grpSp>
        <p:sp>
          <p:nvSpPr>
            <p:cNvPr name="TextBox 14" id="14"/>
            <p:cNvSpPr txBox="true"/>
            <p:nvPr/>
          </p:nvSpPr>
          <p:spPr>
            <a:xfrm rot="0">
              <a:off x="159651" y="5121533"/>
              <a:ext cx="4027416" cy="705707"/>
            </a:xfrm>
            <a:prstGeom prst="rect">
              <a:avLst/>
            </a:prstGeom>
          </p:spPr>
          <p:txBody>
            <a:bodyPr anchor="t" rtlCol="false" tIns="0" lIns="0" bIns="0" rIns="0">
              <a:spAutoFit/>
            </a:bodyPr>
            <a:lstStyle/>
            <a:p>
              <a:pPr algn="l">
                <a:lnSpc>
                  <a:spcPts val="4495"/>
                </a:lnSpc>
                <a:spcBef>
                  <a:spcPct val="0"/>
                </a:spcBef>
              </a:pPr>
              <a:r>
                <a:rPr lang="en-US" b="true" sz="3210">
                  <a:solidFill>
                    <a:srgbClr val="2B2B2B"/>
                  </a:solidFill>
                  <a:latin typeface="Libre Baskerville Bold"/>
                  <a:ea typeface="Libre Baskerville Bold"/>
                  <a:cs typeface="Libre Baskerville Bold"/>
                  <a:sym typeface="Libre Baskerville Bold"/>
                </a:rPr>
                <a:t>Akiya holder</a:t>
              </a:r>
            </a:p>
          </p:txBody>
        </p:sp>
      </p:grpSp>
      <p:grpSp>
        <p:nvGrpSpPr>
          <p:cNvPr name="Group 15" id="15"/>
          <p:cNvGrpSpPr/>
          <p:nvPr/>
        </p:nvGrpSpPr>
        <p:grpSpPr>
          <a:xfrm rot="0">
            <a:off x="10567793" y="2896778"/>
            <a:ext cx="4493445" cy="4493445"/>
            <a:chOff x="0" y="0"/>
            <a:chExt cx="5991260" cy="5991260"/>
          </a:xfrm>
        </p:grpSpPr>
        <p:grpSp>
          <p:nvGrpSpPr>
            <p:cNvPr name="Group 16" id="16"/>
            <p:cNvGrpSpPr/>
            <p:nvPr/>
          </p:nvGrpSpPr>
          <p:grpSpPr>
            <a:xfrm rot="0">
              <a:off x="0" y="0"/>
              <a:ext cx="5991260" cy="599126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27085" y="0"/>
                    </a:moveTo>
                    <a:lnTo>
                      <a:pt x="785715" y="0"/>
                    </a:lnTo>
                    <a:cubicBezTo>
                      <a:pt x="792899" y="0"/>
                      <a:pt x="799788" y="2854"/>
                      <a:pt x="804867" y="7933"/>
                    </a:cubicBezTo>
                    <a:cubicBezTo>
                      <a:pt x="809946" y="13012"/>
                      <a:pt x="812800" y="19901"/>
                      <a:pt x="812800" y="27085"/>
                    </a:cubicBezTo>
                    <a:lnTo>
                      <a:pt x="812800" y="785715"/>
                    </a:lnTo>
                    <a:cubicBezTo>
                      <a:pt x="812800" y="792899"/>
                      <a:pt x="809946" y="799788"/>
                      <a:pt x="804867" y="804867"/>
                    </a:cubicBezTo>
                    <a:cubicBezTo>
                      <a:pt x="799788" y="809946"/>
                      <a:pt x="792899" y="812800"/>
                      <a:pt x="785715" y="812800"/>
                    </a:cubicBezTo>
                    <a:lnTo>
                      <a:pt x="27085" y="812800"/>
                    </a:lnTo>
                    <a:cubicBezTo>
                      <a:pt x="19901" y="812800"/>
                      <a:pt x="13012" y="809946"/>
                      <a:pt x="7933" y="804867"/>
                    </a:cubicBezTo>
                    <a:cubicBezTo>
                      <a:pt x="2854" y="799788"/>
                      <a:pt x="0" y="792899"/>
                      <a:pt x="0" y="785715"/>
                    </a:cubicBezTo>
                    <a:lnTo>
                      <a:pt x="0" y="27085"/>
                    </a:lnTo>
                    <a:cubicBezTo>
                      <a:pt x="0" y="19901"/>
                      <a:pt x="2854" y="13012"/>
                      <a:pt x="7933" y="7933"/>
                    </a:cubicBezTo>
                    <a:cubicBezTo>
                      <a:pt x="13012" y="2854"/>
                      <a:pt x="19901" y="0"/>
                      <a:pt x="27085" y="0"/>
                    </a:cubicBezTo>
                    <a:close/>
                  </a:path>
                </a:pathLst>
              </a:custGeom>
              <a:solidFill>
                <a:srgbClr val="FFFFFF"/>
              </a:solidFill>
              <a:ln w="19050" cap="sq">
                <a:solidFill>
                  <a:srgbClr val="000000"/>
                </a:solidFill>
                <a:prstDash val="solid"/>
                <a:miter/>
              </a:ln>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grpSp>
          <p:nvGrpSpPr>
            <p:cNvPr name="Group 19" id="19"/>
            <p:cNvGrpSpPr/>
            <p:nvPr/>
          </p:nvGrpSpPr>
          <p:grpSpPr>
            <a:xfrm rot="0">
              <a:off x="141601" y="183890"/>
              <a:ext cx="5623479" cy="562347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47910" t="-13783" r="-48383" b="0"/>
                </a:stretch>
              </a:blipFill>
            </p:spPr>
          </p:sp>
        </p:grpSp>
        <p:sp>
          <p:nvSpPr>
            <p:cNvPr name="TextBox 21" id="21"/>
            <p:cNvSpPr txBox="true"/>
            <p:nvPr/>
          </p:nvSpPr>
          <p:spPr>
            <a:xfrm rot="0">
              <a:off x="349192" y="5073882"/>
              <a:ext cx="5208297" cy="733487"/>
            </a:xfrm>
            <a:prstGeom prst="rect">
              <a:avLst/>
            </a:prstGeom>
          </p:spPr>
          <p:txBody>
            <a:bodyPr anchor="t" rtlCol="false" tIns="0" lIns="0" bIns="0" rIns="0">
              <a:spAutoFit/>
            </a:bodyPr>
            <a:lstStyle/>
            <a:p>
              <a:pPr algn="l">
                <a:lnSpc>
                  <a:spcPts val="4621"/>
                </a:lnSpc>
                <a:spcBef>
                  <a:spcPct val="0"/>
                </a:spcBef>
              </a:pPr>
              <a:r>
                <a:rPr lang="en-US" b="true" sz="3301">
                  <a:solidFill>
                    <a:srgbClr val="2B2B2B"/>
                  </a:solidFill>
                  <a:latin typeface="Libre Baskerville Bold"/>
                  <a:ea typeface="Libre Baskerville Bold"/>
                  <a:cs typeface="Libre Baskerville Bold"/>
                  <a:sym typeface="Libre Baskerville Bold"/>
                </a:rPr>
                <a:t>MNCT student</a:t>
              </a:r>
            </a:p>
          </p:txBody>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14450" y="759460"/>
            <a:ext cx="7482516"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Our product</a:t>
            </a:r>
          </a:p>
        </p:txBody>
      </p:sp>
      <p:sp>
        <p:nvSpPr>
          <p:cNvPr name="TextBox 6" id="6"/>
          <p:cNvSpPr txBox="true"/>
          <p:nvPr/>
        </p:nvSpPr>
        <p:spPr>
          <a:xfrm rot="0">
            <a:off x="3913399" y="3138753"/>
            <a:ext cx="2284618" cy="1058183"/>
          </a:xfrm>
          <a:prstGeom prst="rect">
            <a:avLst/>
          </a:prstGeom>
        </p:spPr>
        <p:txBody>
          <a:bodyPr anchor="t" rtlCol="false" tIns="0" lIns="0" bIns="0" rIns="0">
            <a:spAutoFit/>
          </a:bodyPr>
          <a:lstStyle/>
          <a:p>
            <a:pPr algn="l">
              <a:lnSpc>
                <a:spcPts val="8495"/>
              </a:lnSpc>
            </a:pPr>
            <a:r>
              <a:rPr lang="en-US" sz="7079" spc="-141">
                <a:solidFill>
                  <a:srgbClr val="F7F7F9"/>
                </a:solidFill>
                <a:latin typeface="Libre Baskerville"/>
                <a:ea typeface="Libre Baskerville"/>
                <a:cs typeface="Libre Baskerville"/>
                <a:sym typeface="Libre Baskerville"/>
              </a:rPr>
              <a:t>Web</a:t>
            </a:r>
          </a:p>
        </p:txBody>
      </p:sp>
      <p:sp>
        <p:nvSpPr>
          <p:cNvPr name="TextBox 7" id="7"/>
          <p:cNvSpPr txBox="true"/>
          <p:nvPr/>
        </p:nvSpPr>
        <p:spPr>
          <a:xfrm rot="0">
            <a:off x="12777491" y="3138753"/>
            <a:ext cx="1980943" cy="1058183"/>
          </a:xfrm>
          <a:prstGeom prst="rect">
            <a:avLst/>
          </a:prstGeom>
        </p:spPr>
        <p:txBody>
          <a:bodyPr anchor="t" rtlCol="false" tIns="0" lIns="0" bIns="0" rIns="0">
            <a:spAutoFit/>
          </a:bodyPr>
          <a:lstStyle/>
          <a:p>
            <a:pPr algn="l">
              <a:lnSpc>
                <a:spcPts val="8495"/>
              </a:lnSpc>
            </a:pPr>
            <a:r>
              <a:rPr lang="en-US" sz="7079" spc="-141">
                <a:solidFill>
                  <a:srgbClr val="F7F7F9"/>
                </a:solidFill>
                <a:latin typeface="Libre Baskerville"/>
                <a:ea typeface="Libre Baskerville"/>
                <a:cs typeface="Libre Baskerville"/>
                <a:sym typeface="Libre Baskerville"/>
              </a:rPr>
              <a:t>STS</a:t>
            </a:r>
          </a:p>
        </p:txBody>
      </p:sp>
      <p:sp>
        <p:nvSpPr>
          <p:cNvPr name="TextBox 8" id="8"/>
          <p:cNvSpPr txBox="true"/>
          <p:nvPr/>
        </p:nvSpPr>
        <p:spPr>
          <a:xfrm rot="0">
            <a:off x="3913399" y="6859340"/>
            <a:ext cx="2284618" cy="1058183"/>
          </a:xfrm>
          <a:prstGeom prst="rect">
            <a:avLst/>
          </a:prstGeom>
        </p:spPr>
        <p:txBody>
          <a:bodyPr anchor="t" rtlCol="false" tIns="0" lIns="0" bIns="0" rIns="0">
            <a:spAutoFit/>
          </a:bodyPr>
          <a:lstStyle/>
          <a:p>
            <a:pPr algn="l">
              <a:lnSpc>
                <a:spcPts val="8495"/>
              </a:lnSpc>
            </a:pPr>
            <a:r>
              <a:rPr lang="en-US" sz="7079" spc="-141">
                <a:solidFill>
                  <a:srgbClr val="F7F7F9"/>
                </a:solidFill>
                <a:latin typeface="Libre Baskerville"/>
                <a:ea typeface="Libre Baskerville"/>
                <a:cs typeface="Libre Baskerville"/>
                <a:sym typeface="Libre Baskerville"/>
              </a:rPr>
              <a:t>RAG</a:t>
            </a:r>
          </a:p>
        </p:txBody>
      </p:sp>
      <p:sp>
        <p:nvSpPr>
          <p:cNvPr name="TextBox 9" id="9"/>
          <p:cNvSpPr txBox="true"/>
          <p:nvPr/>
        </p:nvSpPr>
        <p:spPr>
          <a:xfrm rot="0">
            <a:off x="11031357" y="6859340"/>
            <a:ext cx="5473212" cy="1058183"/>
          </a:xfrm>
          <a:prstGeom prst="rect">
            <a:avLst/>
          </a:prstGeom>
        </p:spPr>
        <p:txBody>
          <a:bodyPr anchor="t" rtlCol="false" tIns="0" lIns="0" bIns="0" rIns="0">
            <a:spAutoFit/>
          </a:bodyPr>
          <a:lstStyle/>
          <a:p>
            <a:pPr algn="l">
              <a:lnSpc>
                <a:spcPts val="8495"/>
              </a:lnSpc>
            </a:pPr>
            <a:r>
              <a:rPr lang="en-US" sz="7079" spc="-141">
                <a:solidFill>
                  <a:srgbClr val="F7F7F9"/>
                </a:solidFill>
                <a:latin typeface="Libre Baskerville"/>
                <a:ea typeface="Libre Baskerville"/>
                <a:cs typeface="Libre Baskerville"/>
                <a:sym typeface="Libre Baskerville"/>
              </a:rPr>
              <a:t>Machinery</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14450" y="759460"/>
            <a:ext cx="7482516"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Policy of Our invention</a:t>
            </a:r>
          </a:p>
        </p:txBody>
      </p:sp>
      <p:sp>
        <p:nvSpPr>
          <p:cNvPr name="TextBox 6" id="6"/>
          <p:cNvSpPr txBox="true"/>
          <p:nvPr/>
        </p:nvSpPr>
        <p:spPr>
          <a:xfrm rot="0">
            <a:off x="5961371" y="4619189"/>
            <a:ext cx="6365258" cy="1058183"/>
          </a:xfrm>
          <a:prstGeom prst="rect">
            <a:avLst/>
          </a:prstGeom>
        </p:spPr>
        <p:txBody>
          <a:bodyPr anchor="t" rtlCol="false" tIns="0" lIns="0" bIns="0" rIns="0">
            <a:spAutoFit/>
          </a:bodyPr>
          <a:lstStyle/>
          <a:p>
            <a:pPr algn="l">
              <a:lnSpc>
                <a:spcPts val="8495"/>
              </a:lnSpc>
            </a:pPr>
            <a:r>
              <a:rPr lang="en-US" sz="7079" spc="-141">
                <a:solidFill>
                  <a:srgbClr val="F7F7F9"/>
                </a:solidFill>
                <a:latin typeface="Libre Baskerville"/>
                <a:ea typeface="Libre Baskerville"/>
                <a:cs typeface="Libre Baskerville"/>
                <a:sym typeface="Libre Baskerville"/>
              </a:rPr>
              <a:t>Open Source</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14450" y="759460"/>
            <a:ext cx="7482516"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Our product</a:t>
            </a:r>
          </a:p>
        </p:txBody>
      </p:sp>
      <p:sp>
        <p:nvSpPr>
          <p:cNvPr name="TextBox 6" id="6"/>
          <p:cNvSpPr txBox="true"/>
          <p:nvPr/>
        </p:nvSpPr>
        <p:spPr>
          <a:xfrm rot="0">
            <a:off x="6872397" y="4619171"/>
            <a:ext cx="5283414" cy="1058183"/>
          </a:xfrm>
          <a:prstGeom prst="rect">
            <a:avLst/>
          </a:prstGeom>
        </p:spPr>
        <p:txBody>
          <a:bodyPr anchor="t" rtlCol="false" tIns="0" lIns="0" bIns="0" rIns="0">
            <a:spAutoFit/>
          </a:bodyPr>
          <a:lstStyle/>
          <a:p>
            <a:pPr algn="l">
              <a:lnSpc>
                <a:spcPts val="8495"/>
              </a:lnSpc>
            </a:pPr>
            <a:r>
              <a:rPr lang="en-US" sz="7079" spc="-141">
                <a:solidFill>
                  <a:srgbClr val="F7F7F9"/>
                </a:solidFill>
                <a:latin typeface="Libre Baskerville"/>
                <a:ea typeface="Libre Baskerville"/>
                <a:cs typeface="Libre Baskerville"/>
                <a:sym typeface="Libre Baskerville"/>
              </a:rPr>
              <a:t>until now...</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5750"/>
            <a:ext cx="18288000" cy="9715500"/>
          </a:xfrm>
          <a:custGeom>
            <a:avLst/>
            <a:gdLst/>
            <a:ahLst/>
            <a:cxnLst/>
            <a:rect r="r" b="b" t="t" l="l"/>
            <a:pathLst>
              <a:path h="9715500" w="18288000">
                <a:moveTo>
                  <a:pt x="0" y="0"/>
                </a:moveTo>
                <a:lnTo>
                  <a:pt x="18288000" y="0"/>
                </a:lnTo>
                <a:lnTo>
                  <a:pt x="18288000" y="9715500"/>
                </a:lnTo>
                <a:lnTo>
                  <a:pt x="0" y="9715500"/>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5750"/>
            <a:ext cx="18288000" cy="9715500"/>
          </a:xfrm>
          <a:custGeom>
            <a:avLst/>
            <a:gdLst/>
            <a:ahLst/>
            <a:cxnLst/>
            <a:rect r="r" b="b" t="t" l="l"/>
            <a:pathLst>
              <a:path h="9715500" w="18288000">
                <a:moveTo>
                  <a:pt x="0" y="0"/>
                </a:moveTo>
                <a:lnTo>
                  <a:pt x="18288000" y="0"/>
                </a:lnTo>
                <a:lnTo>
                  <a:pt x="18288000" y="9715500"/>
                </a:lnTo>
                <a:lnTo>
                  <a:pt x="0" y="9715500"/>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5750"/>
            <a:ext cx="18288000" cy="9715500"/>
          </a:xfrm>
          <a:custGeom>
            <a:avLst/>
            <a:gdLst/>
            <a:ahLst/>
            <a:cxnLst/>
            <a:rect r="r" b="b" t="t" l="l"/>
            <a:pathLst>
              <a:path h="9715500" w="18288000">
                <a:moveTo>
                  <a:pt x="0" y="0"/>
                </a:moveTo>
                <a:lnTo>
                  <a:pt x="18288000" y="0"/>
                </a:lnTo>
                <a:lnTo>
                  <a:pt x="18288000" y="9715500"/>
                </a:lnTo>
                <a:lnTo>
                  <a:pt x="0" y="9715500"/>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5750"/>
            <a:ext cx="18288000" cy="9715500"/>
          </a:xfrm>
          <a:custGeom>
            <a:avLst/>
            <a:gdLst/>
            <a:ahLst/>
            <a:cxnLst/>
            <a:rect r="r" b="b" t="t" l="l"/>
            <a:pathLst>
              <a:path h="9715500" w="18288000">
                <a:moveTo>
                  <a:pt x="0" y="0"/>
                </a:moveTo>
                <a:lnTo>
                  <a:pt x="18288000" y="0"/>
                </a:lnTo>
                <a:lnTo>
                  <a:pt x="18288000" y="9715500"/>
                </a:lnTo>
                <a:lnTo>
                  <a:pt x="0" y="971550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5750"/>
            <a:ext cx="18288000" cy="9715500"/>
          </a:xfrm>
          <a:custGeom>
            <a:avLst/>
            <a:gdLst/>
            <a:ahLst/>
            <a:cxnLst/>
            <a:rect r="r" b="b" t="t" l="l"/>
            <a:pathLst>
              <a:path h="9715500" w="18288000">
                <a:moveTo>
                  <a:pt x="0" y="0"/>
                </a:moveTo>
                <a:lnTo>
                  <a:pt x="18288000" y="0"/>
                </a:lnTo>
                <a:lnTo>
                  <a:pt x="18288000" y="9715500"/>
                </a:lnTo>
                <a:lnTo>
                  <a:pt x="0" y="971550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5750"/>
            <a:ext cx="18288000" cy="9715500"/>
          </a:xfrm>
          <a:custGeom>
            <a:avLst/>
            <a:gdLst/>
            <a:ahLst/>
            <a:cxnLst/>
            <a:rect r="r" b="b" t="t" l="l"/>
            <a:pathLst>
              <a:path h="9715500" w="18288000">
                <a:moveTo>
                  <a:pt x="0" y="0"/>
                </a:moveTo>
                <a:lnTo>
                  <a:pt x="18288000" y="0"/>
                </a:lnTo>
                <a:lnTo>
                  <a:pt x="18288000" y="9715500"/>
                </a:lnTo>
                <a:lnTo>
                  <a:pt x="0" y="971550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24320" y="1789216"/>
            <a:ext cx="16334980" cy="7469084"/>
          </a:xfrm>
          <a:custGeom>
            <a:avLst/>
            <a:gdLst/>
            <a:ahLst/>
            <a:cxnLst/>
            <a:rect r="r" b="b" t="t" l="l"/>
            <a:pathLst>
              <a:path h="7469084" w="16334980">
                <a:moveTo>
                  <a:pt x="0" y="0"/>
                </a:moveTo>
                <a:lnTo>
                  <a:pt x="16334980" y="0"/>
                </a:lnTo>
                <a:lnTo>
                  <a:pt x="16334980" y="7469084"/>
                </a:lnTo>
                <a:lnTo>
                  <a:pt x="0" y="7469084"/>
                </a:lnTo>
                <a:lnTo>
                  <a:pt x="0" y="0"/>
                </a:lnTo>
                <a:close/>
              </a:path>
            </a:pathLst>
          </a:custGeom>
          <a:blipFill>
            <a:blip r:embed="rId2"/>
            <a:stretch>
              <a:fillRect l="0" t="-140772" r="-25763" b="-34274"/>
            </a:stretch>
          </a:blipFill>
        </p:spPr>
      </p:sp>
      <p:grpSp>
        <p:nvGrpSpPr>
          <p:cNvPr name="Group 6" id="6"/>
          <p:cNvGrpSpPr/>
          <p:nvPr/>
        </p:nvGrpSpPr>
        <p:grpSpPr>
          <a:xfrm rot="0">
            <a:off x="-4610481" y="1404918"/>
            <a:ext cx="12194112" cy="7853382"/>
            <a:chOff x="0" y="0"/>
            <a:chExt cx="3211618" cy="2068380"/>
          </a:xfrm>
        </p:grpSpPr>
        <p:sp>
          <p:nvSpPr>
            <p:cNvPr name="Freeform 7" id="7"/>
            <p:cNvSpPr/>
            <p:nvPr/>
          </p:nvSpPr>
          <p:spPr>
            <a:xfrm flipH="false" flipV="false" rot="0">
              <a:off x="0" y="0"/>
              <a:ext cx="3211618" cy="2068381"/>
            </a:xfrm>
            <a:custGeom>
              <a:avLst/>
              <a:gdLst/>
              <a:ahLst/>
              <a:cxnLst/>
              <a:rect r="r" b="b" t="t" l="l"/>
              <a:pathLst>
                <a:path h="2068381" w="3211618">
                  <a:moveTo>
                    <a:pt x="6349" y="0"/>
                  </a:moveTo>
                  <a:lnTo>
                    <a:pt x="3205269" y="0"/>
                  </a:lnTo>
                  <a:cubicBezTo>
                    <a:pt x="3206953" y="0"/>
                    <a:pt x="3208568" y="669"/>
                    <a:pt x="3209759" y="1860"/>
                  </a:cubicBezTo>
                  <a:cubicBezTo>
                    <a:pt x="3210949" y="3050"/>
                    <a:pt x="3211618" y="4665"/>
                    <a:pt x="3211618" y="6349"/>
                  </a:cubicBezTo>
                  <a:lnTo>
                    <a:pt x="3211618" y="2062032"/>
                  </a:lnTo>
                  <a:cubicBezTo>
                    <a:pt x="3211618" y="2063716"/>
                    <a:pt x="3210949" y="2065330"/>
                    <a:pt x="3209759" y="2066521"/>
                  </a:cubicBezTo>
                  <a:cubicBezTo>
                    <a:pt x="3208568" y="2067712"/>
                    <a:pt x="3206953" y="2068381"/>
                    <a:pt x="3205269" y="2068381"/>
                  </a:cubicBezTo>
                  <a:lnTo>
                    <a:pt x="6349" y="2068381"/>
                  </a:lnTo>
                  <a:cubicBezTo>
                    <a:pt x="4665" y="2068381"/>
                    <a:pt x="3050" y="2067712"/>
                    <a:pt x="1860" y="2066521"/>
                  </a:cubicBezTo>
                  <a:cubicBezTo>
                    <a:pt x="669" y="2065330"/>
                    <a:pt x="0" y="2063716"/>
                    <a:pt x="0" y="2062032"/>
                  </a:cubicBezTo>
                  <a:lnTo>
                    <a:pt x="0" y="6349"/>
                  </a:lnTo>
                  <a:cubicBezTo>
                    <a:pt x="0" y="4665"/>
                    <a:pt x="669" y="3050"/>
                    <a:pt x="1860" y="1860"/>
                  </a:cubicBezTo>
                  <a:cubicBezTo>
                    <a:pt x="3050" y="669"/>
                    <a:pt x="4665" y="0"/>
                    <a:pt x="6349" y="0"/>
                  </a:cubicBezTo>
                  <a:close/>
                </a:path>
              </a:pathLst>
            </a:custGeom>
            <a:gradFill rotWithShape="true">
              <a:gsLst>
                <a:gs pos="0">
                  <a:srgbClr val="2B2B2B">
                    <a:alpha val="100000"/>
                  </a:srgbClr>
                </a:gs>
                <a:gs pos="50000">
                  <a:srgbClr val="2B2B2B">
                    <a:alpha val="88500"/>
                  </a:srgbClr>
                </a:gs>
                <a:gs pos="100000">
                  <a:srgbClr val="000000">
                    <a:alpha val="0"/>
                  </a:srgbClr>
                </a:gs>
              </a:gsLst>
              <a:lin ang="0"/>
            </a:gradFill>
          </p:spPr>
        </p:sp>
        <p:sp>
          <p:nvSpPr>
            <p:cNvPr name="TextBox 8" id="8"/>
            <p:cNvSpPr txBox="true"/>
            <p:nvPr/>
          </p:nvSpPr>
          <p:spPr>
            <a:xfrm>
              <a:off x="0" y="-38100"/>
              <a:ext cx="3211618" cy="210648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314450" y="759460"/>
            <a:ext cx="12906848"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The Next Generatioin from our discussion</a:t>
            </a:r>
          </a:p>
        </p:txBody>
      </p:sp>
      <p:sp>
        <p:nvSpPr>
          <p:cNvPr name="TextBox 10" id="10"/>
          <p:cNvSpPr txBox="true"/>
          <p:nvPr/>
        </p:nvSpPr>
        <p:spPr>
          <a:xfrm rot="0">
            <a:off x="11394875" y="6208851"/>
            <a:ext cx="1156643" cy="928925"/>
          </a:xfrm>
          <a:prstGeom prst="rect">
            <a:avLst/>
          </a:prstGeom>
        </p:spPr>
        <p:txBody>
          <a:bodyPr anchor="t" rtlCol="false" tIns="0" lIns="0" bIns="0" rIns="0">
            <a:spAutoFit/>
          </a:bodyPr>
          <a:lstStyle/>
          <a:p>
            <a:pPr algn="l">
              <a:lnSpc>
                <a:spcPts val="7599"/>
              </a:lnSpc>
            </a:pPr>
            <a:r>
              <a:rPr lang="en-US" sz="5428">
                <a:solidFill>
                  <a:srgbClr val="0085A3"/>
                </a:solidFill>
                <a:latin typeface="Libre Baskerville"/>
                <a:ea typeface="Libre Baskerville"/>
                <a:cs typeface="Libre Baskerville"/>
                <a:sym typeface="Libre Baskerville"/>
              </a:rPr>
              <a:t>AI</a:t>
            </a:r>
          </a:p>
        </p:txBody>
      </p:sp>
      <p:sp>
        <p:nvSpPr>
          <p:cNvPr name="TextBox 11" id="11"/>
          <p:cNvSpPr txBox="true"/>
          <p:nvPr/>
        </p:nvSpPr>
        <p:spPr>
          <a:xfrm rot="0">
            <a:off x="7231158" y="5965344"/>
            <a:ext cx="2218532" cy="495946"/>
          </a:xfrm>
          <a:prstGeom prst="rect">
            <a:avLst/>
          </a:prstGeom>
        </p:spPr>
        <p:txBody>
          <a:bodyPr anchor="t" rtlCol="false" tIns="0" lIns="0" bIns="0" rIns="0">
            <a:spAutoFit/>
          </a:bodyPr>
          <a:lstStyle/>
          <a:p>
            <a:pPr algn="l">
              <a:lnSpc>
                <a:spcPts val="4046"/>
              </a:lnSpc>
            </a:pPr>
            <a:r>
              <a:rPr lang="en-US" sz="2890" b="true">
                <a:solidFill>
                  <a:srgbClr val="8C3701"/>
                </a:solidFill>
                <a:latin typeface="Libre Baskerville Bold"/>
                <a:ea typeface="Libre Baskerville Bold"/>
                <a:cs typeface="Libre Baskerville Bold"/>
                <a:sym typeface="Libre Baskerville Bold"/>
              </a:rPr>
              <a:t>ROBOT</a:t>
            </a:r>
          </a:p>
        </p:txBody>
      </p:sp>
      <p:sp>
        <p:nvSpPr>
          <p:cNvPr name="TextBox 12" id="12"/>
          <p:cNvSpPr txBox="true"/>
          <p:nvPr/>
        </p:nvSpPr>
        <p:spPr>
          <a:xfrm rot="0">
            <a:off x="13895040" y="3500367"/>
            <a:ext cx="2197842" cy="607152"/>
          </a:xfrm>
          <a:prstGeom prst="rect">
            <a:avLst/>
          </a:prstGeom>
        </p:spPr>
        <p:txBody>
          <a:bodyPr anchor="t" rtlCol="false" tIns="0" lIns="0" bIns="0" rIns="0">
            <a:spAutoFit/>
          </a:bodyPr>
          <a:lstStyle/>
          <a:p>
            <a:pPr algn="l">
              <a:lnSpc>
                <a:spcPts val="4983"/>
              </a:lnSpc>
            </a:pPr>
            <a:r>
              <a:rPr lang="en-US" sz="3559">
                <a:solidFill>
                  <a:srgbClr val="660083"/>
                </a:solidFill>
                <a:latin typeface="Libre Baskerville"/>
                <a:ea typeface="Libre Baskerville"/>
                <a:cs typeface="Libre Baskerville"/>
                <a:sym typeface="Libre Baskerville"/>
              </a:rPr>
              <a:t>ENERGY</a:t>
            </a:r>
          </a:p>
        </p:txBody>
      </p:sp>
      <p:sp>
        <p:nvSpPr>
          <p:cNvPr name="TextBox 13" id="13"/>
          <p:cNvSpPr txBox="true"/>
          <p:nvPr/>
        </p:nvSpPr>
        <p:spPr>
          <a:xfrm rot="0">
            <a:off x="10889301" y="2527183"/>
            <a:ext cx="1416864" cy="973415"/>
          </a:xfrm>
          <a:prstGeom prst="rect">
            <a:avLst/>
          </a:prstGeom>
        </p:spPr>
        <p:txBody>
          <a:bodyPr anchor="t" rtlCol="false" tIns="0" lIns="0" bIns="0" rIns="0">
            <a:spAutoFit/>
          </a:bodyPr>
          <a:lstStyle/>
          <a:p>
            <a:pPr algn="l">
              <a:lnSpc>
                <a:spcPts val="5147"/>
              </a:lnSpc>
            </a:pPr>
            <a:r>
              <a:rPr lang="en-US" sz="3676">
                <a:solidFill>
                  <a:srgbClr val="0085A3"/>
                </a:solidFill>
                <a:latin typeface="筑紫C見出ミン"/>
                <a:ea typeface="筑紫C見出ミン"/>
                <a:cs typeface="筑紫C見出ミン"/>
                <a:sym typeface="筑紫C見出ミン"/>
              </a:rPr>
              <a:t>介護</a:t>
            </a:r>
          </a:p>
        </p:txBody>
      </p:sp>
      <p:sp>
        <p:nvSpPr>
          <p:cNvPr name="TextBox 14" id="14"/>
          <p:cNvSpPr txBox="true"/>
          <p:nvPr/>
        </p:nvSpPr>
        <p:spPr>
          <a:xfrm rot="0">
            <a:off x="8926656" y="2981648"/>
            <a:ext cx="1046069" cy="723575"/>
          </a:xfrm>
          <a:prstGeom prst="rect">
            <a:avLst/>
          </a:prstGeom>
        </p:spPr>
        <p:txBody>
          <a:bodyPr anchor="t" rtlCol="false" tIns="0" lIns="0" bIns="0" rIns="0">
            <a:spAutoFit/>
          </a:bodyPr>
          <a:lstStyle/>
          <a:p>
            <a:pPr algn="l">
              <a:lnSpc>
                <a:spcPts val="3800"/>
              </a:lnSpc>
            </a:pPr>
            <a:r>
              <a:rPr lang="en-US" sz="2714">
                <a:solidFill>
                  <a:srgbClr val="00657C"/>
                </a:solidFill>
                <a:latin typeface="筑紫C見出ミン"/>
                <a:ea typeface="筑紫C見出ミン"/>
                <a:cs typeface="筑紫C見出ミン"/>
                <a:sym typeface="筑紫C見出ミン"/>
              </a:rPr>
              <a:t>建材</a:t>
            </a:r>
          </a:p>
        </p:txBody>
      </p:sp>
      <p:sp>
        <p:nvSpPr>
          <p:cNvPr name="TextBox 15" id="15"/>
          <p:cNvSpPr txBox="true"/>
          <p:nvPr/>
        </p:nvSpPr>
        <p:spPr>
          <a:xfrm rot="0">
            <a:off x="7024810" y="2096755"/>
            <a:ext cx="1046069" cy="721629"/>
          </a:xfrm>
          <a:prstGeom prst="rect">
            <a:avLst/>
          </a:prstGeom>
        </p:spPr>
        <p:txBody>
          <a:bodyPr anchor="t" rtlCol="false" tIns="0" lIns="0" bIns="0" rIns="0">
            <a:spAutoFit/>
          </a:bodyPr>
          <a:lstStyle/>
          <a:p>
            <a:pPr algn="l">
              <a:lnSpc>
                <a:spcPts val="3800"/>
              </a:lnSpc>
            </a:pPr>
            <a:r>
              <a:rPr lang="en-US" sz="2714">
                <a:solidFill>
                  <a:srgbClr val="005A6E"/>
                </a:solidFill>
                <a:latin typeface="筑紫C見出ミン"/>
                <a:ea typeface="筑紫C見出ミン"/>
                <a:cs typeface="筑紫C見出ミン"/>
                <a:sym typeface="筑紫C見出ミン"/>
              </a:rPr>
              <a:t>災害</a:t>
            </a:r>
          </a:p>
        </p:txBody>
      </p:sp>
      <p:sp>
        <p:nvSpPr>
          <p:cNvPr name="TextBox 16" id="16"/>
          <p:cNvSpPr txBox="true"/>
          <p:nvPr/>
        </p:nvSpPr>
        <p:spPr>
          <a:xfrm rot="0">
            <a:off x="6099240" y="3932971"/>
            <a:ext cx="1046069" cy="721629"/>
          </a:xfrm>
          <a:prstGeom prst="rect">
            <a:avLst/>
          </a:prstGeom>
        </p:spPr>
        <p:txBody>
          <a:bodyPr anchor="t" rtlCol="false" tIns="0" lIns="0" bIns="0" rIns="0">
            <a:spAutoFit/>
          </a:bodyPr>
          <a:lstStyle/>
          <a:p>
            <a:pPr algn="l">
              <a:lnSpc>
                <a:spcPts val="3800"/>
              </a:lnSpc>
            </a:pPr>
            <a:r>
              <a:rPr lang="en-US" sz="2714">
                <a:solidFill>
                  <a:srgbClr val="00495A"/>
                </a:solidFill>
                <a:latin typeface="筑紫C見出ミン"/>
                <a:ea typeface="筑紫C見出ミン"/>
                <a:cs typeface="筑紫C見出ミン"/>
                <a:sym typeface="筑紫C見出ミン"/>
              </a:rPr>
              <a:t>空き家</a:t>
            </a:r>
          </a:p>
        </p:txBody>
      </p:sp>
      <p:sp>
        <p:nvSpPr>
          <p:cNvPr name="TextBox 17" id="17"/>
          <p:cNvSpPr txBox="true"/>
          <p:nvPr/>
        </p:nvSpPr>
        <p:spPr>
          <a:xfrm rot="0">
            <a:off x="4535070" y="5445766"/>
            <a:ext cx="591610" cy="576728"/>
          </a:xfrm>
          <a:prstGeom prst="rect">
            <a:avLst/>
          </a:prstGeom>
        </p:spPr>
        <p:txBody>
          <a:bodyPr anchor="t" rtlCol="false" tIns="0" lIns="0" bIns="0" rIns="0">
            <a:spAutoFit/>
          </a:bodyPr>
          <a:lstStyle/>
          <a:p>
            <a:pPr algn="l">
              <a:lnSpc>
                <a:spcPts val="3070"/>
              </a:lnSpc>
            </a:pPr>
            <a:r>
              <a:rPr lang="en-US" sz="2193">
                <a:solidFill>
                  <a:srgbClr val="00495A"/>
                </a:solidFill>
                <a:latin typeface="筑紫C見出ミン"/>
                <a:ea typeface="筑紫C見出ミン"/>
                <a:cs typeface="筑紫C見出ミン"/>
                <a:sym typeface="筑紫C見出ミン"/>
              </a:rPr>
              <a:t>施行</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5750"/>
            <a:ext cx="18288000" cy="9715500"/>
          </a:xfrm>
          <a:custGeom>
            <a:avLst/>
            <a:gdLst/>
            <a:ahLst/>
            <a:cxnLst/>
            <a:rect r="r" b="b" t="t" l="l"/>
            <a:pathLst>
              <a:path h="9715500" w="18288000">
                <a:moveTo>
                  <a:pt x="0" y="0"/>
                </a:moveTo>
                <a:lnTo>
                  <a:pt x="18288000" y="0"/>
                </a:lnTo>
                <a:lnTo>
                  <a:pt x="18288000" y="9715500"/>
                </a:lnTo>
                <a:lnTo>
                  <a:pt x="0" y="9715500"/>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14450" y="759460"/>
            <a:ext cx="7482516"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Policy of Our invention</a:t>
            </a:r>
          </a:p>
        </p:txBody>
      </p:sp>
      <p:sp>
        <p:nvSpPr>
          <p:cNvPr name="TextBox 6" id="6"/>
          <p:cNvSpPr txBox="true"/>
          <p:nvPr/>
        </p:nvSpPr>
        <p:spPr>
          <a:xfrm rot="0">
            <a:off x="3822806" y="4605374"/>
            <a:ext cx="11860181" cy="1076253"/>
          </a:xfrm>
          <a:prstGeom prst="rect">
            <a:avLst/>
          </a:prstGeom>
        </p:spPr>
        <p:txBody>
          <a:bodyPr anchor="t" rtlCol="false" tIns="0" lIns="0" bIns="0" rIns="0">
            <a:spAutoFit/>
          </a:bodyPr>
          <a:lstStyle/>
          <a:p>
            <a:pPr algn="l">
              <a:lnSpc>
                <a:spcPts val="8495"/>
              </a:lnSpc>
            </a:pPr>
            <a:r>
              <a:rPr lang="en-US" sz="7079" spc="-141">
                <a:solidFill>
                  <a:srgbClr val="F7F7F9"/>
                </a:solidFill>
                <a:latin typeface="ほのか明朝"/>
                <a:ea typeface="ほのか明朝"/>
                <a:cs typeface="ほのか明朝"/>
                <a:sym typeface="ほのか明朝"/>
              </a:rPr>
              <a:t>次世代　空間コンピューティグ</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4133124" y="2016648"/>
            <a:ext cx="12840426" cy="7222740"/>
          </a:xfrm>
          <a:prstGeom prst="rect">
            <a:avLst/>
          </a:prstGeom>
        </p:spPr>
      </p:pic>
      <p:grpSp>
        <p:nvGrpSpPr>
          <p:cNvPr name="Group 6" id="6"/>
          <p:cNvGrpSpPr/>
          <p:nvPr/>
        </p:nvGrpSpPr>
        <p:grpSpPr>
          <a:xfrm rot="0">
            <a:off x="-706669" y="1520879"/>
            <a:ext cx="12693037" cy="7738024"/>
            <a:chOff x="0" y="0"/>
            <a:chExt cx="3343022" cy="2037998"/>
          </a:xfrm>
        </p:grpSpPr>
        <p:sp>
          <p:nvSpPr>
            <p:cNvPr name="Freeform 7" id="7"/>
            <p:cNvSpPr/>
            <p:nvPr/>
          </p:nvSpPr>
          <p:spPr>
            <a:xfrm flipH="false" flipV="false" rot="0">
              <a:off x="0" y="0"/>
              <a:ext cx="3343022" cy="2037998"/>
            </a:xfrm>
            <a:custGeom>
              <a:avLst/>
              <a:gdLst/>
              <a:ahLst/>
              <a:cxnLst/>
              <a:rect r="r" b="b" t="t" l="l"/>
              <a:pathLst>
                <a:path h="2037998" w="3343022">
                  <a:moveTo>
                    <a:pt x="6099" y="0"/>
                  </a:moveTo>
                  <a:lnTo>
                    <a:pt x="3336923" y="0"/>
                  </a:lnTo>
                  <a:cubicBezTo>
                    <a:pt x="3338541" y="0"/>
                    <a:pt x="3340092" y="643"/>
                    <a:pt x="3341236" y="1786"/>
                  </a:cubicBezTo>
                  <a:cubicBezTo>
                    <a:pt x="3342380" y="2930"/>
                    <a:pt x="3343022" y="4482"/>
                    <a:pt x="3343022" y="6099"/>
                  </a:cubicBezTo>
                  <a:lnTo>
                    <a:pt x="3343022" y="2031899"/>
                  </a:lnTo>
                  <a:cubicBezTo>
                    <a:pt x="3343022" y="2033516"/>
                    <a:pt x="3342380" y="2035068"/>
                    <a:pt x="3341236" y="2036212"/>
                  </a:cubicBezTo>
                  <a:cubicBezTo>
                    <a:pt x="3340092" y="2037355"/>
                    <a:pt x="3338541" y="2037998"/>
                    <a:pt x="3336923" y="2037998"/>
                  </a:cubicBezTo>
                  <a:lnTo>
                    <a:pt x="6099" y="2037998"/>
                  </a:lnTo>
                  <a:cubicBezTo>
                    <a:pt x="4482" y="2037998"/>
                    <a:pt x="2930" y="2037355"/>
                    <a:pt x="1786" y="2036212"/>
                  </a:cubicBezTo>
                  <a:cubicBezTo>
                    <a:pt x="643" y="2035068"/>
                    <a:pt x="0" y="2033516"/>
                    <a:pt x="0" y="2031899"/>
                  </a:cubicBezTo>
                  <a:lnTo>
                    <a:pt x="0" y="6099"/>
                  </a:lnTo>
                  <a:cubicBezTo>
                    <a:pt x="0" y="4482"/>
                    <a:pt x="643" y="2930"/>
                    <a:pt x="1786" y="1786"/>
                  </a:cubicBezTo>
                  <a:cubicBezTo>
                    <a:pt x="2930" y="643"/>
                    <a:pt x="4482" y="0"/>
                    <a:pt x="6099" y="0"/>
                  </a:cubicBezTo>
                  <a:close/>
                </a:path>
              </a:pathLst>
            </a:custGeom>
            <a:gradFill rotWithShape="true">
              <a:gsLst>
                <a:gs pos="0">
                  <a:srgbClr val="2B2B2B">
                    <a:alpha val="100000"/>
                  </a:srgbClr>
                </a:gs>
                <a:gs pos="50000">
                  <a:srgbClr val="2B2B2B">
                    <a:alpha val="88500"/>
                  </a:srgbClr>
                </a:gs>
                <a:gs pos="100000">
                  <a:srgbClr val="000000">
                    <a:alpha val="0"/>
                  </a:srgbClr>
                </a:gs>
              </a:gsLst>
              <a:lin ang="0"/>
            </a:gradFill>
          </p:spPr>
        </p:sp>
        <p:sp>
          <p:nvSpPr>
            <p:cNvPr name="TextBox 8" id="8"/>
            <p:cNvSpPr txBox="true"/>
            <p:nvPr/>
          </p:nvSpPr>
          <p:spPr>
            <a:xfrm>
              <a:off x="0" y="-38100"/>
              <a:ext cx="3343022" cy="207609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314450" y="749935"/>
            <a:ext cx="12906848" cy="490837"/>
          </a:xfrm>
          <a:prstGeom prst="rect">
            <a:avLst/>
          </a:prstGeom>
        </p:spPr>
        <p:txBody>
          <a:bodyPr anchor="t" rtlCol="false" tIns="0" lIns="0" bIns="0" rIns="0">
            <a:spAutoFit/>
          </a:bodyPr>
          <a:lstStyle/>
          <a:p>
            <a:pPr algn="l">
              <a:lnSpc>
                <a:spcPts val="3919"/>
              </a:lnSpc>
            </a:pPr>
            <a:r>
              <a:rPr lang="en-US" sz="2799">
                <a:solidFill>
                  <a:srgbClr val="F7F7F9"/>
                </a:solidFill>
                <a:latin typeface="ほのか明朝"/>
                <a:ea typeface="ほのか明朝"/>
                <a:cs typeface="ほのか明朝"/>
                <a:sym typeface="ほのか明朝"/>
              </a:rPr>
              <a:t>次世代のテクノロジー：空間コンピューティング</a:t>
            </a:r>
          </a:p>
        </p:txBody>
      </p:sp>
      <p:sp>
        <p:nvSpPr>
          <p:cNvPr name="TextBox 10" id="10"/>
          <p:cNvSpPr txBox="true"/>
          <p:nvPr/>
        </p:nvSpPr>
        <p:spPr>
          <a:xfrm rot="0">
            <a:off x="7650124" y="9947927"/>
            <a:ext cx="16614001" cy="339073"/>
          </a:xfrm>
          <a:prstGeom prst="rect">
            <a:avLst/>
          </a:prstGeom>
        </p:spPr>
        <p:txBody>
          <a:bodyPr anchor="t" rtlCol="false" tIns="0" lIns="0" bIns="0" rIns="0">
            <a:spAutoFit/>
          </a:bodyPr>
          <a:lstStyle/>
          <a:p>
            <a:pPr algn="l">
              <a:lnSpc>
                <a:spcPts val="2834"/>
              </a:lnSpc>
            </a:pPr>
            <a:r>
              <a:rPr lang="en-US" sz="2024">
                <a:solidFill>
                  <a:srgbClr val="F7F7F9"/>
                </a:solidFill>
                <a:latin typeface="Libre Baskerville"/>
                <a:ea typeface="Libre Baskerville"/>
                <a:cs typeface="Libre Baskerville"/>
                <a:sym typeface="Libre Baskerville"/>
              </a:rPr>
              <a:t>https://www.apple.com/jp/newsroom/2023/06/introducing-apple-vision-pro/</a:t>
            </a:r>
          </a:p>
        </p:txBody>
      </p:sp>
      <p:grpSp>
        <p:nvGrpSpPr>
          <p:cNvPr name="Group 11" id="11"/>
          <p:cNvGrpSpPr/>
          <p:nvPr/>
        </p:nvGrpSpPr>
        <p:grpSpPr>
          <a:xfrm rot="0">
            <a:off x="1314450" y="1836491"/>
            <a:ext cx="12683447" cy="7557819"/>
            <a:chOff x="0" y="0"/>
            <a:chExt cx="16911263" cy="10077092"/>
          </a:xfrm>
        </p:grpSpPr>
        <p:sp>
          <p:nvSpPr>
            <p:cNvPr name="TextBox 12" id="12"/>
            <p:cNvSpPr txBox="true"/>
            <p:nvPr/>
          </p:nvSpPr>
          <p:spPr>
            <a:xfrm rot="0">
              <a:off x="0" y="-9525"/>
              <a:ext cx="14468608" cy="775088"/>
            </a:xfrm>
            <a:prstGeom prst="rect">
              <a:avLst/>
            </a:prstGeom>
          </p:spPr>
          <p:txBody>
            <a:bodyPr anchor="t" rtlCol="false" tIns="0" lIns="0" bIns="0" rIns="0">
              <a:spAutoFit/>
            </a:bodyPr>
            <a:lstStyle/>
            <a:p>
              <a:pPr algn="l">
                <a:lnSpc>
                  <a:spcPts val="4540"/>
                </a:lnSpc>
              </a:pPr>
              <a:r>
                <a:rPr lang="en-US" sz="3783" spc="-75">
                  <a:solidFill>
                    <a:srgbClr val="F7F7F9"/>
                  </a:solidFill>
                  <a:latin typeface="ほのか明朝"/>
                  <a:ea typeface="ほのか明朝"/>
                  <a:cs typeface="ほのか明朝"/>
                  <a:sym typeface="ほのか明朝"/>
                </a:rPr>
                <a:t>空間コンピューティング</a:t>
              </a:r>
            </a:p>
          </p:txBody>
        </p:sp>
        <p:sp>
          <p:nvSpPr>
            <p:cNvPr name="TextBox 13" id="13"/>
            <p:cNvSpPr txBox="true"/>
            <p:nvPr/>
          </p:nvSpPr>
          <p:spPr>
            <a:xfrm rot="0">
              <a:off x="0" y="1045498"/>
              <a:ext cx="9950358" cy="1193438"/>
            </a:xfrm>
            <a:prstGeom prst="rect">
              <a:avLst/>
            </a:prstGeom>
          </p:spPr>
          <p:txBody>
            <a:bodyPr anchor="t" rtlCol="false" tIns="0" lIns="0" bIns="0" rIns="0">
              <a:spAutoFit/>
            </a:bodyPr>
            <a:lstStyle/>
            <a:p>
              <a:pPr algn="l" marL="564620" indent="-282310" lvl="1">
                <a:lnSpc>
                  <a:spcPts val="3661"/>
                </a:lnSpc>
                <a:buFont typeface="Arial"/>
                <a:buChar char="•"/>
              </a:pPr>
              <a:r>
                <a:rPr lang="en-US" sz="2615">
                  <a:solidFill>
                    <a:srgbClr val="F7F7F9"/>
                  </a:solidFill>
                  <a:latin typeface="ほのか明朝"/>
                  <a:ea typeface="ほのか明朝"/>
                  <a:cs typeface="ほのか明朝"/>
                  <a:sym typeface="ほのか明朝"/>
                </a:rPr>
                <a:t>拡張現実 (AR)</a:t>
              </a:r>
            </a:p>
            <a:p>
              <a:pPr algn="l" marL="564620" indent="-282310" lvl="1">
                <a:lnSpc>
                  <a:spcPts val="3661"/>
                </a:lnSpc>
                <a:buFont typeface="Arial"/>
                <a:buChar char="•"/>
              </a:pPr>
              <a:r>
                <a:rPr lang="en-US" sz="2615">
                  <a:solidFill>
                    <a:srgbClr val="F7F7F9"/>
                  </a:solidFill>
                  <a:latin typeface="ほのか明朝"/>
                  <a:ea typeface="ほのか明朝"/>
                  <a:cs typeface="ほのか明朝"/>
                  <a:sym typeface="ほのか明朝"/>
                </a:rPr>
                <a:t>仮想現実 (VR)</a:t>
              </a:r>
            </a:p>
          </p:txBody>
        </p:sp>
        <p:sp>
          <p:nvSpPr>
            <p:cNvPr name="TextBox 14" id="14"/>
            <p:cNvSpPr txBox="true"/>
            <p:nvPr/>
          </p:nvSpPr>
          <p:spPr>
            <a:xfrm rot="0">
              <a:off x="0" y="2645554"/>
              <a:ext cx="16911263" cy="775088"/>
            </a:xfrm>
            <a:prstGeom prst="rect">
              <a:avLst/>
            </a:prstGeom>
          </p:spPr>
          <p:txBody>
            <a:bodyPr anchor="t" rtlCol="false" tIns="0" lIns="0" bIns="0" rIns="0">
              <a:spAutoFit/>
            </a:bodyPr>
            <a:lstStyle/>
            <a:p>
              <a:pPr algn="l">
                <a:lnSpc>
                  <a:spcPts val="4540"/>
                </a:lnSpc>
              </a:pPr>
              <a:r>
                <a:rPr lang="en-US" sz="3783" spc="-75">
                  <a:solidFill>
                    <a:srgbClr val="F7F7F9"/>
                  </a:solidFill>
                  <a:latin typeface="ほのか明朝"/>
                  <a:ea typeface="ほのか明朝"/>
                  <a:cs typeface="ほのか明朝"/>
                  <a:sym typeface="ほのか明朝"/>
                </a:rPr>
                <a:t>多様性の加速</a:t>
              </a:r>
            </a:p>
          </p:txBody>
        </p:sp>
        <p:sp>
          <p:nvSpPr>
            <p:cNvPr name="TextBox 15" id="15"/>
            <p:cNvSpPr txBox="true"/>
            <p:nvPr/>
          </p:nvSpPr>
          <p:spPr>
            <a:xfrm rot="0">
              <a:off x="0" y="3700577"/>
              <a:ext cx="9950358" cy="1237364"/>
            </a:xfrm>
            <a:prstGeom prst="rect">
              <a:avLst/>
            </a:prstGeom>
          </p:spPr>
          <p:txBody>
            <a:bodyPr anchor="t" rtlCol="false" tIns="0" lIns="0" bIns="0" rIns="0">
              <a:spAutoFit/>
            </a:bodyPr>
            <a:lstStyle/>
            <a:p>
              <a:pPr algn="l" marL="584642" indent="-292321" lvl="1">
                <a:lnSpc>
                  <a:spcPts val="3791"/>
                </a:lnSpc>
                <a:buFont typeface="Arial"/>
                <a:buChar char="•"/>
              </a:pPr>
              <a:r>
                <a:rPr lang="en-US" sz="2707">
                  <a:solidFill>
                    <a:srgbClr val="F7F7F9"/>
                  </a:solidFill>
                  <a:latin typeface="ほのかアンティーク丸"/>
                  <a:ea typeface="ほのかアンティーク丸"/>
                  <a:cs typeface="ほのかアンティーク丸"/>
                  <a:sym typeface="ほのかアンティーク丸"/>
                </a:rPr>
                <a:t>人種や肌に関係のない起用</a:t>
              </a:r>
            </a:p>
            <a:p>
              <a:pPr algn="l" marL="584642" indent="-292321" lvl="1">
                <a:lnSpc>
                  <a:spcPts val="3791"/>
                </a:lnSpc>
                <a:buFont typeface="Arial"/>
                <a:buChar char="•"/>
              </a:pPr>
              <a:r>
                <a:rPr lang="en-US" sz="2707">
                  <a:solidFill>
                    <a:srgbClr val="F7F7F9"/>
                  </a:solidFill>
                  <a:latin typeface="ほのかアンティーク丸"/>
                  <a:ea typeface="ほのかアンティーク丸"/>
                  <a:cs typeface="ほのかアンティーク丸"/>
                  <a:sym typeface="ほのかアンティーク丸"/>
                </a:rPr>
                <a:t>マイノリティの社会需要</a:t>
              </a:r>
            </a:p>
          </p:txBody>
        </p:sp>
        <p:sp>
          <p:nvSpPr>
            <p:cNvPr name="TextBox 16" id="16"/>
            <p:cNvSpPr txBox="true"/>
            <p:nvPr/>
          </p:nvSpPr>
          <p:spPr>
            <a:xfrm rot="0">
              <a:off x="0" y="5344559"/>
              <a:ext cx="14468608" cy="775088"/>
            </a:xfrm>
            <a:prstGeom prst="rect">
              <a:avLst/>
            </a:prstGeom>
          </p:spPr>
          <p:txBody>
            <a:bodyPr anchor="t" rtlCol="false" tIns="0" lIns="0" bIns="0" rIns="0">
              <a:spAutoFit/>
            </a:bodyPr>
            <a:lstStyle/>
            <a:p>
              <a:pPr algn="l">
                <a:lnSpc>
                  <a:spcPts val="4540"/>
                </a:lnSpc>
              </a:pPr>
              <a:r>
                <a:rPr lang="en-US" sz="3783" spc="-75">
                  <a:solidFill>
                    <a:srgbClr val="F7F7F9"/>
                  </a:solidFill>
                  <a:latin typeface="ほのか明朝"/>
                  <a:ea typeface="ほのか明朝"/>
                  <a:cs typeface="ほのか明朝"/>
                  <a:sym typeface="ほのか明朝"/>
                </a:rPr>
                <a:t>コミュニケーションの変様</a:t>
              </a:r>
            </a:p>
          </p:txBody>
        </p:sp>
        <p:sp>
          <p:nvSpPr>
            <p:cNvPr name="TextBox 17" id="17"/>
            <p:cNvSpPr txBox="true"/>
            <p:nvPr/>
          </p:nvSpPr>
          <p:spPr>
            <a:xfrm rot="0">
              <a:off x="0" y="6399582"/>
              <a:ext cx="15586072" cy="1237364"/>
            </a:xfrm>
            <a:prstGeom prst="rect">
              <a:avLst/>
            </a:prstGeom>
          </p:spPr>
          <p:txBody>
            <a:bodyPr anchor="t" rtlCol="false" tIns="0" lIns="0" bIns="0" rIns="0">
              <a:spAutoFit/>
            </a:bodyPr>
            <a:lstStyle/>
            <a:p>
              <a:pPr algn="l" marL="584642" indent="-292321" lvl="1">
                <a:lnSpc>
                  <a:spcPts val="3791"/>
                </a:lnSpc>
                <a:buFont typeface="Arial"/>
                <a:buChar char="•"/>
              </a:pPr>
              <a:r>
                <a:rPr lang="en-US" sz="2707">
                  <a:solidFill>
                    <a:srgbClr val="F7F7F9"/>
                  </a:solidFill>
                  <a:latin typeface="ほのかアンティーク丸"/>
                  <a:ea typeface="ほのかアンティーク丸"/>
                  <a:cs typeface="ほのかアンティーク丸"/>
                  <a:sym typeface="ほのかアンティーク丸"/>
                </a:rPr>
                <a:t>ポストテレフォン電話</a:t>
              </a:r>
            </a:p>
            <a:p>
              <a:pPr algn="l" marL="584642" indent="-292321" lvl="1">
                <a:lnSpc>
                  <a:spcPts val="3791"/>
                </a:lnSpc>
                <a:buFont typeface="Arial"/>
                <a:buChar char="•"/>
              </a:pPr>
              <a:r>
                <a:rPr lang="en-US" sz="2707">
                  <a:solidFill>
                    <a:srgbClr val="F7F7F9"/>
                  </a:solidFill>
                  <a:latin typeface="ほのかアンティーク丸"/>
                  <a:ea typeface="ほのかアンティーク丸"/>
                  <a:cs typeface="ほのかアンティーク丸"/>
                  <a:sym typeface="ほのかアンティーク丸"/>
                </a:rPr>
                <a:t>新しいゲームやコミュニケーションの開拓</a:t>
              </a:r>
            </a:p>
          </p:txBody>
        </p:sp>
        <p:sp>
          <p:nvSpPr>
            <p:cNvPr name="TextBox 18" id="18"/>
            <p:cNvSpPr txBox="true"/>
            <p:nvPr/>
          </p:nvSpPr>
          <p:spPr>
            <a:xfrm rot="0">
              <a:off x="0" y="7828632"/>
              <a:ext cx="14468608" cy="775088"/>
            </a:xfrm>
            <a:prstGeom prst="rect">
              <a:avLst/>
            </a:prstGeom>
          </p:spPr>
          <p:txBody>
            <a:bodyPr anchor="t" rtlCol="false" tIns="0" lIns="0" bIns="0" rIns="0">
              <a:spAutoFit/>
            </a:bodyPr>
            <a:lstStyle/>
            <a:p>
              <a:pPr algn="l">
                <a:lnSpc>
                  <a:spcPts val="4540"/>
                </a:lnSpc>
              </a:pPr>
              <a:r>
                <a:rPr lang="en-US" sz="3783" spc="-75">
                  <a:solidFill>
                    <a:srgbClr val="F7F7F9"/>
                  </a:solidFill>
                  <a:latin typeface="ほのか明朝"/>
                  <a:ea typeface="ほのか明朝"/>
                  <a:cs typeface="ほのか明朝"/>
                  <a:sym typeface="ほのか明朝"/>
                </a:rPr>
                <a:t>インターフェースの変革</a:t>
              </a:r>
            </a:p>
          </p:txBody>
        </p:sp>
        <p:sp>
          <p:nvSpPr>
            <p:cNvPr name="TextBox 19" id="19"/>
            <p:cNvSpPr txBox="true"/>
            <p:nvPr/>
          </p:nvSpPr>
          <p:spPr>
            <a:xfrm rot="0">
              <a:off x="0" y="8883654"/>
              <a:ext cx="15586072" cy="1193438"/>
            </a:xfrm>
            <a:prstGeom prst="rect">
              <a:avLst/>
            </a:prstGeom>
          </p:spPr>
          <p:txBody>
            <a:bodyPr anchor="t" rtlCol="false" tIns="0" lIns="0" bIns="0" rIns="0">
              <a:spAutoFit/>
            </a:bodyPr>
            <a:lstStyle/>
            <a:p>
              <a:pPr algn="l" marL="564620" indent="-282310" lvl="1">
                <a:lnSpc>
                  <a:spcPts val="3661"/>
                </a:lnSpc>
                <a:buFont typeface="Arial"/>
                <a:buChar char="•"/>
              </a:pPr>
              <a:r>
                <a:rPr lang="en-US" sz="2615">
                  <a:solidFill>
                    <a:srgbClr val="F7F7F9"/>
                  </a:solidFill>
                  <a:latin typeface="ほのかアンティーク丸"/>
                  <a:ea typeface="ほのかアンティーク丸"/>
                  <a:cs typeface="ほのかアンティーク丸"/>
                  <a:sym typeface="ほのかアンティーク丸"/>
                </a:rPr>
                <a:t>音声に依るインターフェース</a:t>
              </a:r>
            </a:p>
            <a:p>
              <a:pPr algn="l" marL="564620" indent="-282310" lvl="1">
                <a:lnSpc>
                  <a:spcPts val="3661"/>
                </a:lnSpc>
                <a:buFont typeface="Arial"/>
                <a:buChar char="•"/>
              </a:pPr>
              <a:r>
                <a:rPr lang="en-US" sz="2615">
                  <a:solidFill>
                    <a:srgbClr val="F7F7F9"/>
                  </a:solidFill>
                  <a:latin typeface="ほのかアンティーク丸"/>
                  <a:ea typeface="ほのかアンティーク丸"/>
                  <a:cs typeface="ほのかアンティーク丸"/>
                  <a:sym typeface="ほのかアンティーク丸"/>
                </a:rPr>
                <a:t>リアルタイムのAIインターフェース</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205456" y="5722660"/>
            <a:ext cx="6031684" cy="3392822"/>
          </a:xfrm>
          <a:custGeom>
            <a:avLst/>
            <a:gdLst/>
            <a:ahLst/>
            <a:cxnLst/>
            <a:rect r="r" b="b" t="t" l="l"/>
            <a:pathLst>
              <a:path h="3392822" w="6031684">
                <a:moveTo>
                  <a:pt x="0" y="0"/>
                </a:moveTo>
                <a:lnTo>
                  <a:pt x="6031684" y="0"/>
                </a:lnTo>
                <a:lnTo>
                  <a:pt x="6031684" y="3392823"/>
                </a:lnTo>
                <a:lnTo>
                  <a:pt x="0" y="3392823"/>
                </a:lnTo>
                <a:lnTo>
                  <a:pt x="0" y="0"/>
                </a:lnTo>
                <a:close/>
              </a:path>
            </a:pathLst>
          </a:custGeom>
          <a:blipFill>
            <a:blip r:embed="rId2"/>
            <a:stretch>
              <a:fillRect l="0" t="0" r="0" b="0"/>
            </a:stretch>
          </a:blipFill>
        </p:spPr>
      </p:sp>
      <p:sp>
        <p:nvSpPr>
          <p:cNvPr name="Freeform 6" id="6"/>
          <p:cNvSpPr/>
          <p:nvPr/>
        </p:nvSpPr>
        <p:spPr>
          <a:xfrm flipH="false" flipV="false" rot="0">
            <a:off x="11205456" y="2072735"/>
            <a:ext cx="6031684" cy="3392822"/>
          </a:xfrm>
          <a:custGeom>
            <a:avLst/>
            <a:gdLst/>
            <a:ahLst/>
            <a:cxnLst/>
            <a:rect r="r" b="b" t="t" l="l"/>
            <a:pathLst>
              <a:path h="3392822" w="6031684">
                <a:moveTo>
                  <a:pt x="0" y="0"/>
                </a:moveTo>
                <a:lnTo>
                  <a:pt x="6031684" y="0"/>
                </a:lnTo>
                <a:lnTo>
                  <a:pt x="6031684" y="3392823"/>
                </a:lnTo>
                <a:lnTo>
                  <a:pt x="0" y="3392823"/>
                </a:lnTo>
                <a:lnTo>
                  <a:pt x="0" y="0"/>
                </a:lnTo>
                <a:close/>
              </a:path>
            </a:pathLst>
          </a:custGeom>
          <a:blipFill>
            <a:blip r:embed="rId3"/>
            <a:stretch>
              <a:fillRect l="0" t="0" r="0" b="0"/>
            </a:stretch>
          </a:blipFill>
        </p:spPr>
      </p:sp>
      <p:sp>
        <p:nvSpPr>
          <p:cNvPr name="TextBox 7" id="7"/>
          <p:cNvSpPr txBox="true"/>
          <p:nvPr/>
        </p:nvSpPr>
        <p:spPr>
          <a:xfrm rot="0">
            <a:off x="1314450" y="749935"/>
            <a:ext cx="12906848" cy="490837"/>
          </a:xfrm>
          <a:prstGeom prst="rect">
            <a:avLst/>
          </a:prstGeom>
        </p:spPr>
        <p:txBody>
          <a:bodyPr anchor="t" rtlCol="false" tIns="0" lIns="0" bIns="0" rIns="0">
            <a:spAutoFit/>
          </a:bodyPr>
          <a:lstStyle/>
          <a:p>
            <a:pPr algn="l">
              <a:lnSpc>
                <a:spcPts val="3919"/>
              </a:lnSpc>
            </a:pPr>
            <a:r>
              <a:rPr lang="en-US" sz="2799">
                <a:solidFill>
                  <a:srgbClr val="F7F7F9"/>
                </a:solidFill>
                <a:latin typeface="ほのか明朝"/>
                <a:ea typeface="ほのか明朝"/>
                <a:cs typeface="ほのか明朝"/>
                <a:sym typeface="ほのか明朝"/>
              </a:rPr>
              <a:t>空間コンピューティングを10年前に予言した作品　それを現代にリバイバル</a:t>
            </a:r>
          </a:p>
        </p:txBody>
      </p:sp>
      <p:grpSp>
        <p:nvGrpSpPr>
          <p:cNvPr name="Group 8" id="8"/>
          <p:cNvGrpSpPr/>
          <p:nvPr/>
        </p:nvGrpSpPr>
        <p:grpSpPr>
          <a:xfrm rot="0">
            <a:off x="1314450" y="4312555"/>
            <a:ext cx="8751217" cy="2306006"/>
            <a:chOff x="0" y="0"/>
            <a:chExt cx="11668289" cy="3074675"/>
          </a:xfrm>
        </p:grpSpPr>
        <p:sp>
          <p:nvSpPr>
            <p:cNvPr name="Freeform 9" id="9"/>
            <p:cNvSpPr/>
            <p:nvPr/>
          </p:nvSpPr>
          <p:spPr>
            <a:xfrm flipH="false" flipV="false" rot="0">
              <a:off x="3990838" y="686941"/>
              <a:ext cx="3127896" cy="1700794"/>
            </a:xfrm>
            <a:custGeom>
              <a:avLst/>
              <a:gdLst/>
              <a:ahLst/>
              <a:cxnLst/>
              <a:rect r="r" b="b" t="t" l="l"/>
              <a:pathLst>
                <a:path h="1700794" w="3127896">
                  <a:moveTo>
                    <a:pt x="0" y="0"/>
                  </a:moveTo>
                  <a:lnTo>
                    <a:pt x="3127896" y="0"/>
                  </a:lnTo>
                  <a:lnTo>
                    <a:pt x="3127896" y="1700793"/>
                  </a:lnTo>
                  <a:lnTo>
                    <a:pt x="0" y="17007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9525"/>
              <a:ext cx="5554786" cy="835025"/>
            </a:xfrm>
            <a:prstGeom prst="rect">
              <a:avLst/>
            </a:prstGeom>
          </p:spPr>
          <p:txBody>
            <a:bodyPr anchor="t" rtlCol="false" tIns="0" lIns="0" bIns="0" rIns="0">
              <a:spAutoFit/>
            </a:bodyPr>
            <a:lstStyle/>
            <a:p>
              <a:pPr algn="l">
                <a:lnSpc>
                  <a:spcPts val="4895"/>
                </a:lnSpc>
              </a:pPr>
              <a:r>
                <a:rPr lang="en-US" sz="4079" spc="-81">
                  <a:solidFill>
                    <a:srgbClr val="F7F7F9"/>
                  </a:solidFill>
                  <a:latin typeface="ほのか明朝"/>
                  <a:ea typeface="ほのか明朝"/>
                  <a:cs typeface="ほのか明朝"/>
                  <a:sym typeface="ほのか明朝"/>
                </a:rPr>
                <a:t>MIT</a:t>
              </a:r>
            </a:p>
          </p:txBody>
        </p:sp>
        <p:sp>
          <p:nvSpPr>
            <p:cNvPr name="TextBox 11" id="11"/>
            <p:cNvSpPr txBox="true"/>
            <p:nvPr/>
          </p:nvSpPr>
          <p:spPr>
            <a:xfrm rot="0">
              <a:off x="0" y="1122302"/>
              <a:ext cx="3820140" cy="1952373"/>
            </a:xfrm>
            <a:prstGeom prst="rect">
              <a:avLst/>
            </a:prstGeom>
          </p:spPr>
          <p:txBody>
            <a:bodyPr anchor="t" rtlCol="false" tIns="0" lIns="0" bIns="0" rIns="0">
              <a:spAutoFit/>
            </a:bodyPr>
            <a:lstStyle/>
            <a:p>
              <a:pPr algn="l" marL="608825" indent="-304413" lvl="1">
                <a:lnSpc>
                  <a:spcPts val="3947"/>
                </a:lnSpc>
                <a:buFont typeface="Arial"/>
                <a:buChar char="•"/>
              </a:pPr>
              <a:r>
                <a:rPr lang="en-US" sz="2819">
                  <a:solidFill>
                    <a:srgbClr val="F7F7F9"/>
                  </a:solidFill>
                  <a:latin typeface="ほのか明朝"/>
                  <a:ea typeface="ほのか明朝"/>
                  <a:cs typeface="ほのか明朝"/>
                  <a:sym typeface="ほのか明朝"/>
                </a:rPr>
                <a:t>アメリカ</a:t>
              </a:r>
            </a:p>
            <a:p>
              <a:pPr algn="l" marL="608825" indent="-304413" lvl="1">
                <a:lnSpc>
                  <a:spcPts val="3947"/>
                </a:lnSpc>
                <a:buFont typeface="Arial"/>
                <a:buChar char="•"/>
              </a:pPr>
              <a:r>
                <a:rPr lang="en-US" sz="2819">
                  <a:solidFill>
                    <a:srgbClr val="F7F7F9"/>
                  </a:solidFill>
                  <a:latin typeface="ほのか明朝"/>
                  <a:ea typeface="ほのか明朝"/>
                  <a:cs typeface="ほのか明朝"/>
                  <a:sym typeface="ほのか明朝"/>
                </a:rPr>
                <a:t>高価</a:t>
              </a:r>
            </a:p>
            <a:p>
              <a:pPr algn="l" marL="608825" indent="-304413" lvl="1">
                <a:lnSpc>
                  <a:spcPts val="3947"/>
                </a:lnSpc>
                <a:buFont typeface="Arial"/>
                <a:buChar char="•"/>
              </a:pPr>
              <a:r>
                <a:rPr lang="en-US" sz="2819">
                  <a:solidFill>
                    <a:srgbClr val="F7F7F9"/>
                  </a:solidFill>
                  <a:latin typeface="ほのか明朝"/>
                  <a:ea typeface="ほのか明朝"/>
                  <a:cs typeface="ほのか明朝"/>
                  <a:sym typeface="ほのか明朝"/>
                </a:rPr>
                <a:t>研究・アート</a:t>
              </a:r>
            </a:p>
          </p:txBody>
        </p:sp>
        <p:sp>
          <p:nvSpPr>
            <p:cNvPr name="TextBox 12" id="12"/>
            <p:cNvSpPr txBox="true"/>
            <p:nvPr/>
          </p:nvSpPr>
          <p:spPr>
            <a:xfrm rot="0">
              <a:off x="7880767" y="-9525"/>
              <a:ext cx="3515971" cy="835025"/>
            </a:xfrm>
            <a:prstGeom prst="rect">
              <a:avLst/>
            </a:prstGeom>
          </p:spPr>
          <p:txBody>
            <a:bodyPr anchor="t" rtlCol="false" tIns="0" lIns="0" bIns="0" rIns="0">
              <a:spAutoFit/>
            </a:bodyPr>
            <a:lstStyle/>
            <a:p>
              <a:pPr algn="l">
                <a:lnSpc>
                  <a:spcPts val="4895"/>
                </a:lnSpc>
              </a:pPr>
              <a:r>
                <a:rPr lang="en-US" sz="4079" spc="-81">
                  <a:solidFill>
                    <a:srgbClr val="F7F7F9"/>
                  </a:solidFill>
                  <a:latin typeface="ほのか明朝"/>
                  <a:ea typeface="ほのか明朝"/>
                  <a:cs typeface="ほのか明朝"/>
                  <a:sym typeface="ほのか明朝"/>
                </a:rPr>
                <a:t>MNCT</a:t>
              </a:r>
            </a:p>
          </p:txBody>
        </p:sp>
        <p:sp>
          <p:nvSpPr>
            <p:cNvPr name="TextBox 13" id="13"/>
            <p:cNvSpPr txBox="true"/>
            <p:nvPr/>
          </p:nvSpPr>
          <p:spPr>
            <a:xfrm rot="0">
              <a:off x="7880767" y="1122302"/>
              <a:ext cx="3787522" cy="1952373"/>
            </a:xfrm>
            <a:prstGeom prst="rect">
              <a:avLst/>
            </a:prstGeom>
          </p:spPr>
          <p:txBody>
            <a:bodyPr anchor="t" rtlCol="false" tIns="0" lIns="0" bIns="0" rIns="0">
              <a:spAutoFit/>
            </a:bodyPr>
            <a:lstStyle/>
            <a:p>
              <a:pPr algn="l" marL="608825" indent="-304413" lvl="1">
                <a:lnSpc>
                  <a:spcPts val="3947"/>
                </a:lnSpc>
                <a:buFont typeface="Arial"/>
                <a:buChar char="•"/>
              </a:pPr>
              <a:r>
                <a:rPr lang="en-US" sz="2819">
                  <a:solidFill>
                    <a:srgbClr val="F7F7F9"/>
                  </a:solidFill>
                  <a:latin typeface="ほのか明朝"/>
                  <a:ea typeface="ほのか明朝"/>
                  <a:cs typeface="ほのか明朝"/>
                  <a:sym typeface="ほのか明朝"/>
                </a:rPr>
                <a:t>日本</a:t>
              </a:r>
            </a:p>
            <a:p>
              <a:pPr algn="l" marL="608825" indent="-304413" lvl="1">
                <a:lnSpc>
                  <a:spcPts val="3947"/>
                </a:lnSpc>
                <a:buFont typeface="Arial"/>
                <a:buChar char="•"/>
              </a:pPr>
              <a:r>
                <a:rPr lang="en-US" sz="2819">
                  <a:solidFill>
                    <a:srgbClr val="F7F7F9"/>
                  </a:solidFill>
                  <a:latin typeface="ほのか明朝"/>
                  <a:ea typeface="ほのか明朝"/>
                  <a:cs typeface="ほのか明朝"/>
                  <a:sym typeface="ほのか明朝"/>
                </a:rPr>
                <a:t>安価</a:t>
              </a:r>
            </a:p>
            <a:p>
              <a:pPr algn="l" marL="608825" indent="-304413" lvl="1">
                <a:lnSpc>
                  <a:spcPts val="3947"/>
                </a:lnSpc>
                <a:buFont typeface="Arial"/>
                <a:buChar char="•"/>
              </a:pPr>
              <a:r>
                <a:rPr lang="en-US" sz="2819">
                  <a:solidFill>
                    <a:srgbClr val="F7F7F9"/>
                  </a:solidFill>
                  <a:latin typeface="ほのか明朝"/>
                  <a:ea typeface="ほのか明朝"/>
                  <a:cs typeface="ほのか明朝"/>
                  <a:sym typeface="ほのか明朝"/>
                </a:rPr>
                <a:t>工学・製品</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656802" y="1921808"/>
            <a:ext cx="13043724" cy="7337095"/>
          </a:xfrm>
          <a:prstGeom prst="rect">
            <a:avLst/>
          </a:prstGeom>
        </p:spPr>
      </p:pic>
      <p:grpSp>
        <p:nvGrpSpPr>
          <p:cNvPr name="Group 6" id="6"/>
          <p:cNvGrpSpPr/>
          <p:nvPr/>
        </p:nvGrpSpPr>
        <p:grpSpPr>
          <a:xfrm rot="0">
            <a:off x="-706669" y="1520879"/>
            <a:ext cx="12693037" cy="7738024"/>
            <a:chOff x="0" y="0"/>
            <a:chExt cx="3343022" cy="2037998"/>
          </a:xfrm>
        </p:grpSpPr>
        <p:sp>
          <p:nvSpPr>
            <p:cNvPr name="Freeform 7" id="7"/>
            <p:cNvSpPr/>
            <p:nvPr/>
          </p:nvSpPr>
          <p:spPr>
            <a:xfrm flipH="false" flipV="false" rot="0">
              <a:off x="0" y="0"/>
              <a:ext cx="3343022" cy="2037998"/>
            </a:xfrm>
            <a:custGeom>
              <a:avLst/>
              <a:gdLst/>
              <a:ahLst/>
              <a:cxnLst/>
              <a:rect r="r" b="b" t="t" l="l"/>
              <a:pathLst>
                <a:path h="2037998" w="3343022">
                  <a:moveTo>
                    <a:pt x="6099" y="0"/>
                  </a:moveTo>
                  <a:lnTo>
                    <a:pt x="3336923" y="0"/>
                  </a:lnTo>
                  <a:cubicBezTo>
                    <a:pt x="3338541" y="0"/>
                    <a:pt x="3340092" y="643"/>
                    <a:pt x="3341236" y="1786"/>
                  </a:cubicBezTo>
                  <a:cubicBezTo>
                    <a:pt x="3342380" y="2930"/>
                    <a:pt x="3343022" y="4482"/>
                    <a:pt x="3343022" y="6099"/>
                  </a:cubicBezTo>
                  <a:lnTo>
                    <a:pt x="3343022" y="2031899"/>
                  </a:lnTo>
                  <a:cubicBezTo>
                    <a:pt x="3343022" y="2033516"/>
                    <a:pt x="3342380" y="2035068"/>
                    <a:pt x="3341236" y="2036212"/>
                  </a:cubicBezTo>
                  <a:cubicBezTo>
                    <a:pt x="3340092" y="2037355"/>
                    <a:pt x="3338541" y="2037998"/>
                    <a:pt x="3336923" y="2037998"/>
                  </a:cubicBezTo>
                  <a:lnTo>
                    <a:pt x="6099" y="2037998"/>
                  </a:lnTo>
                  <a:cubicBezTo>
                    <a:pt x="4482" y="2037998"/>
                    <a:pt x="2930" y="2037355"/>
                    <a:pt x="1786" y="2036212"/>
                  </a:cubicBezTo>
                  <a:cubicBezTo>
                    <a:pt x="643" y="2035068"/>
                    <a:pt x="0" y="2033516"/>
                    <a:pt x="0" y="2031899"/>
                  </a:cubicBezTo>
                  <a:lnTo>
                    <a:pt x="0" y="6099"/>
                  </a:lnTo>
                  <a:cubicBezTo>
                    <a:pt x="0" y="4482"/>
                    <a:pt x="643" y="2930"/>
                    <a:pt x="1786" y="1786"/>
                  </a:cubicBezTo>
                  <a:cubicBezTo>
                    <a:pt x="2930" y="643"/>
                    <a:pt x="4482" y="0"/>
                    <a:pt x="6099" y="0"/>
                  </a:cubicBezTo>
                  <a:close/>
                </a:path>
              </a:pathLst>
            </a:custGeom>
            <a:gradFill rotWithShape="true">
              <a:gsLst>
                <a:gs pos="0">
                  <a:srgbClr val="2B2B2B">
                    <a:alpha val="100000"/>
                  </a:srgbClr>
                </a:gs>
                <a:gs pos="50000">
                  <a:srgbClr val="2B2B2B">
                    <a:alpha val="88500"/>
                  </a:srgbClr>
                </a:gs>
                <a:gs pos="100000">
                  <a:srgbClr val="000000">
                    <a:alpha val="0"/>
                  </a:srgbClr>
                </a:gs>
              </a:gsLst>
              <a:lin ang="0"/>
            </a:gradFill>
          </p:spPr>
        </p:sp>
        <p:sp>
          <p:nvSpPr>
            <p:cNvPr name="TextBox 8" id="8"/>
            <p:cNvSpPr txBox="true"/>
            <p:nvPr/>
          </p:nvSpPr>
          <p:spPr>
            <a:xfrm>
              <a:off x="0" y="-38100"/>
              <a:ext cx="3343022" cy="207609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314450" y="749935"/>
            <a:ext cx="12906848" cy="490837"/>
          </a:xfrm>
          <a:prstGeom prst="rect">
            <a:avLst/>
          </a:prstGeom>
        </p:spPr>
        <p:txBody>
          <a:bodyPr anchor="t" rtlCol="false" tIns="0" lIns="0" bIns="0" rIns="0">
            <a:spAutoFit/>
          </a:bodyPr>
          <a:lstStyle/>
          <a:p>
            <a:pPr algn="l">
              <a:lnSpc>
                <a:spcPts val="3919"/>
              </a:lnSpc>
            </a:pPr>
            <a:r>
              <a:rPr lang="en-US" sz="2799">
                <a:solidFill>
                  <a:srgbClr val="F7F7F9"/>
                </a:solidFill>
                <a:latin typeface="ほのか明朝"/>
                <a:ea typeface="ほのか明朝"/>
                <a:cs typeface="ほのか明朝"/>
                <a:sym typeface="ほのか明朝"/>
              </a:rPr>
              <a:t>空間コンピューティングを10年前に予言した作品　それを現代にリバイバル</a:t>
            </a:r>
          </a:p>
        </p:txBody>
      </p:sp>
      <p:sp>
        <p:nvSpPr>
          <p:cNvPr name="TextBox 10" id="10"/>
          <p:cNvSpPr txBox="true"/>
          <p:nvPr/>
        </p:nvSpPr>
        <p:spPr>
          <a:xfrm rot="0">
            <a:off x="7650124" y="9947927"/>
            <a:ext cx="16614001" cy="339073"/>
          </a:xfrm>
          <a:prstGeom prst="rect">
            <a:avLst/>
          </a:prstGeom>
        </p:spPr>
        <p:txBody>
          <a:bodyPr anchor="t" rtlCol="false" tIns="0" lIns="0" bIns="0" rIns="0">
            <a:spAutoFit/>
          </a:bodyPr>
          <a:lstStyle/>
          <a:p>
            <a:pPr algn="l">
              <a:lnSpc>
                <a:spcPts val="2834"/>
              </a:lnSpc>
            </a:pPr>
            <a:r>
              <a:rPr lang="en-US" sz="2024">
                <a:solidFill>
                  <a:srgbClr val="F7F7F9"/>
                </a:solidFill>
                <a:latin typeface="Libre Baskerville"/>
                <a:ea typeface="Libre Baskerville"/>
                <a:cs typeface="Libre Baskerville"/>
                <a:sym typeface="Libre Baskerville"/>
              </a:rPr>
              <a:t>https://www.apple.com/jp/newsroom/2023/06/introducing-apple-vision-pro/</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25.xml><?xml version="1.0" encoding="utf-8"?>
<p:sld xmlns:p="http://schemas.openxmlformats.org/presentationml/2006/main" xmlns:a="http://schemas.openxmlformats.org/drawingml/2006/main">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14450" y="759460"/>
            <a:ext cx="5239470" cy="481312"/>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Really Great Company</a:t>
            </a:r>
          </a:p>
        </p:txBody>
      </p:sp>
      <p:sp>
        <p:nvSpPr>
          <p:cNvPr name="TextBox 6" id="6"/>
          <p:cNvSpPr txBox="true"/>
          <p:nvPr/>
        </p:nvSpPr>
        <p:spPr>
          <a:xfrm rot="0">
            <a:off x="1314450" y="8986520"/>
            <a:ext cx="5239470" cy="481312"/>
          </a:xfrm>
          <a:prstGeom prst="rect">
            <a:avLst/>
          </a:prstGeom>
        </p:spPr>
        <p:txBody>
          <a:bodyPr anchor="t" rtlCol="false" tIns="0" lIns="0" bIns="0" rIns="0">
            <a:spAutoFit/>
          </a:bodyPr>
          <a:lstStyle/>
          <a:p>
            <a:pPr algn="l">
              <a:lnSpc>
                <a:spcPts val="3919"/>
              </a:lnSpc>
            </a:pPr>
            <a:r>
              <a:rPr lang="en-US" sz="2799">
                <a:solidFill>
                  <a:srgbClr val="F7F7F9"/>
                </a:solidFill>
                <a:latin typeface="Libre Baskerville"/>
                <a:ea typeface="Libre Baskerville"/>
                <a:cs typeface="Libre Baskerville"/>
                <a:sym typeface="Libre Baskerville"/>
              </a:rPr>
              <a:t>takeru.fukushima.</a:t>
            </a:r>
          </a:p>
        </p:txBody>
      </p:sp>
      <p:sp>
        <p:nvSpPr>
          <p:cNvPr name="TextBox 7" id="7"/>
          <p:cNvSpPr txBox="true"/>
          <p:nvPr/>
        </p:nvSpPr>
        <p:spPr>
          <a:xfrm rot="0">
            <a:off x="11734080" y="8986520"/>
            <a:ext cx="5239470" cy="481312"/>
          </a:xfrm>
          <a:prstGeom prst="rect">
            <a:avLst/>
          </a:prstGeom>
        </p:spPr>
        <p:txBody>
          <a:bodyPr anchor="t" rtlCol="false" tIns="0" lIns="0" bIns="0" rIns="0">
            <a:spAutoFit/>
          </a:bodyPr>
          <a:lstStyle/>
          <a:p>
            <a:pPr algn="r">
              <a:lnSpc>
                <a:spcPts val="3919"/>
              </a:lnSpc>
            </a:pPr>
            <a:r>
              <a:rPr lang="en-US" sz="2799">
                <a:solidFill>
                  <a:srgbClr val="F7F7F9"/>
                </a:solidFill>
                <a:latin typeface="Libre Baskerville"/>
                <a:ea typeface="Libre Baskerville"/>
                <a:cs typeface="Libre Baskerville"/>
                <a:sym typeface="Libre Baskerville"/>
              </a:rPr>
              <a:t>2024 December 25</a:t>
            </a:r>
          </a:p>
        </p:txBody>
      </p:sp>
      <p:sp>
        <p:nvSpPr>
          <p:cNvPr name="TextBox 8" id="8"/>
          <p:cNvSpPr txBox="true"/>
          <p:nvPr/>
        </p:nvSpPr>
        <p:spPr>
          <a:xfrm rot="0">
            <a:off x="1233684" y="2699068"/>
            <a:ext cx="11820133" cy="1228653"/>
          </a:xfrm>
          <a:prstGeom prst="rect">
            <a:avLst/>
          </a:prstGeom>
        </p:spPr>
        <p:txBody>
          <a:bodyPr anchor="t" rtlCol="false" tIns="0" lIns="0" bIns="0" rIns="0">
            <a:spAutoFit/>
          </a:bodyPr>
          <a:lstStyle/>
          <a:p>
            <a:pPr algn="l" marL="0" indent="0" lvl="0">
              <a:lnSpc>
                <a:spcPts val="9600"/>
              </a:lnSpc>
              <a:spcBef>
                <a:spcPct val="0"/>
              </a:spcBef>
            </a:pPr>
            <a:r>
              <a:rPr lang="en-US" b="true" sz="8000" spc="-160">
                <a:solidFill>
                  <a:srgbClr val="D9D9D9"/>
                </a:solidFill>
                <a:latin typeface="Libre Baskerville Bold"/>
                <a:ea typeface="Libre Baskerville Bold"/>
                <a:cs typeface="Libre Baskerville Bold"/>
                <a:sym typeface="Libre Baskervill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993336" y="2127568"/>
            <a:ext cx="7056414" cy="7058437"/>
          </a:xfrm>
          <a:custGeom>
            <a:avLst/>
            <a:gdLst/>
            <a:ahLst/>
            <a:cxnLst/>
            <a:rect r="r" b="b" t="t" l="l"/>
            <a:pathLst>
              <a:path h="7058437" w="7056414">
                <a:moveTo>
                  <a:pt x="0" y="0"/>
                </a:moveTo>
                <a:lnTo>
                  <a:pt x="7056414" y="0"/>
                </a:lnTo>
                <a:lnTo>
                  <a:pt x="7056414" y="7058436"/>
                </a:lnTo>
                <a:lnTo>
                  <a:pt x="0" y="7058436"/>
                </a:lnTo>
                <a:lnTo>
                  <a:pt x="0" y="0"/>
                </a:lnTo>
                <a:close/>
              </a:path>
            </a:pathLst>
          </a:custGeom>
          <a:blipFill>
            <a:blip r:embed="rId2"/>
            <a:stretch>
              <a:fillRect l="-20991" t="0" r="-28863" b="0"/>
            </a:stretch>
          </a:blipFill>
        </p:spPr>
      </p:sp>
      <p:sp>
        <p:nvSpPr>
          <p:cNvPr name="TextBox 6" id="6"/>
          <p:cNvSpPr txBox="true"/>
          <p:nvPr/>
        </p:nvSpPr>
        <p:spPr>
          <a:xfrm rot="0">
            <a:off x="1314450" y="759460"/>
            <a:ext cx="7482516"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Introduction</a:t>
            </a:r>
          </a:p>
        </p:txBody>
      </p:sp>
      <p:sp>
        <p:nvSpPr>
          <p:cNvPr name="TextBox 7" id="7"/>
          <p:cNvSpPr txBox="true"/>
          <p:nvPr/>
        </p:nvSpPr>
        <p:spPr>
          <a:xfrm rot="0">
            <a:off x="3173456" y="4619189"/>
            <a:ext cx="3764505" cy="1058148"/>
          </a:xfrm>
          <a:prstGeom prst="rect">
            <a:avLst/>
          </a:prstGeom>
        </p:spPr>
        <p:txBody>
          <a:bodyPr anchor="t" rtlCol="false" tIns="0" lIns="0" bIns="0" rIns="0">
            <a:spAutoFit/>
          </a:bodyPr>
          <a:lstStyle/>
          <a:p>
            <a:pPr algn="l">
              <a:lnSpc>
                <a:spcPts val="8495"/>
              </a:lnSpc>
            </a:pPr>
            <a:r>
              <a:rPr lang="en-US" sz="7079" spc="-141">
                <a:solidFill>
                  <a:srgbClr val="F7F7F9"/>
                </a:solidFill>
                <a:latin typeface="Libre Baskerville"/>
                <a:ea typeface="Libre Baskerville"/>
                <a:cs typeface="Libre Baskerville"/>
                <a:sym typeface="Libre Baskerville"/>
              </a:rPr>
              <a:t>AKIYA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349678" y="2305790"/>
            <a:ext cx="6700072" cy="6701992"/>
          </a:xfrm>
          <a:custGeom>
            <a:avLst/>
            <a:gdLst/>
            <a:ahLst/>
            <a:cxnLst/>
            <a:rect r="r" b="b" t="t" l="l"/>
            <a:pathLst>
              <a:path h="6701992" w="6700072">
                <a:moveTo>
                  <a:pt x="0" y="0"/>
                </a:moveTo>
                <a:lnTo>
                  <a:pt x="6700072" y="0"/>
                </a:lnTo>
                <a:lnTo>
                  <a:pt x="6700072" y="6701992"/>
                </a:lnTo>
                <a:lnTo>
                  <a:pt x="0" y="6701992"/>
                </a:lnTo>
                <a:lnTo>
                  <a:pt x="0" y="0"/>
                </a:lnTo>
                <a:close/>
              </a:path>
            </a:pathLst>
          </a:custGeom>
          <a:blipFill>
            <a:blip r:embed="rId2"/>
            <a:stretch>
              <a:fillRect l="-20991" t="0" r="-28863" b="0"/>
            </a:stretch>
          </a:blipFill>
        </p:spPr>
      </p:sp>
      <p:sp>
        <p:nvSpPr>
          <p:cNvPr name="TextBox 6" id="6"/>
          <p:cNvSpPr txBox="true"/>
          <p:nvPr/>
        </p:nvSpPr>
        <p:spPr>
          <a:xfrm rot="0">
            <a:off x="1314450" y="759460"/>
            <a:ext cx="7482516"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Introduction</a:t>
            </a:r>
          </a:p>
        </p:txBody>
      </p:sp>
      <p:sp>
        <p:nvSpPr>
          <p:cNvPr name="TextBox 7" id="7"/>
          <p:cNvSpPr txBox="true"/>
          <p:nvPr/>
        </p:nvSpPr>
        <p:spPr>
          <a:xfrm rot="0">
            <a:off x="1291203" y="2137093"/>
            <a:ext cx="3764505" cy="1058148"/>
          </a:xfrm>
          <a:prstGeom prst="rect">
            <a:avLst/>
          </a:prstGeom>
        </p:spPr>
        <p:txBody>
          <a:bodyPr anchor="t" rtlCol="false" tIns="0" lIns="0" bIns="0" rIns="0">
            <a:spAutoFit/>
          </a:bodyPr>
          <a:lstStyle/>
          <a:p>
            <a:pPr algn="l">
              <a:lnSpc>
                <a:spcPts val="8495"/>
              </a:lnSpc>
            </a:pPr>
            <a:r>
              <a:rPr lang="en-US" sz="7079" spc="-141">
                <a:solidFill>
                  <a:srgbClr val="F7F7F9"/>
                </a:solidFill>
                <a:latin typeface="Libre Baskerville"/>
                <a:ea typeface="Libre Baskerville"/>
                <a:cs typeface="Libre Baskerville"/>
                <a:sym typeface="Libre Baskerville"/>
              </a:rPr>
              <a:t>AKIYA</a:t>
            </a:r>
          </a:p>
        </p:txBody>
      </p:sp>
      <p:sp>
        <p:nvSpPr>
          <p:cNvPr name="TextBox 8" id="8"/>
          <p:cNvSpPr txBox="true"/>
          <p:nvPr/>
        </p:nvSpPr>
        <p:spPr>
          <a:xfrm rot="0">
            <a:off x="1877950" y="6629400"/>
            <a:ext cx="8432989" cy="763105"/>
          </a:xfrm>
          <a:prstGeom prst="rect">
            <a:avLst/>
          </a:prstGeom>
        </p:spPr>
        <p:txBody>
          <a:bodyPr anchor="t" rtlCol="false" tIns="0" lIns="0" bIns="0" rIns="0">
            <a:spAutoFit/>
          </a:bodyPr>
          <a:lstStyle/>
          <a:p>
            <a:pPr algn="l">
              <a:lnSpc>
                <a:spcPts val="5959"/>
              </a:lnSpc>
            </a:pPr>
            <a:r>
              <a:rPr lang="en-US" sz="4966" spc="-99">
                <a:solidFill>
                  <a:srgbClr val="F7F7F9"/>
                </a:solidFill>
                <a:latin typeface="ほのか明朝"/>
                <a:ea typeface="ほのか明朝"/>
                <a:cs typeface="ほのか明朝"/>
                <a:sym typeface="ほのか明朝"/>
              </a:rPr>
              <a:t>テクノロジーの進展　∝　資本</a:t>
            </a:r>
          </a:p>
        </p:txBody>
      </p:sp>
      <p:sp>
        <p:nvSpPr>
          <p:cNvPr name="TextBox 9" id="9"/>
          <p:cNvSpPr txBox="true"/>
          <p:nvPr/>
        </p:nvSpPr>
        <p:spPr>
          <a:xfrm rot="0">
            <a:off x="1877950" y="7382980"/>
            <a:ext cx="7609604" cy="763105"/>
          </a:xfrm>
          <a:prstGeom prst="rect">
            <a:avLst/>
          </a:prstGeom>
        </p:spPr>
        <p:txBody>
          <a:bodyPr anchor="t" rtlCol="false" tIns="0" lIns="0" bIns="0" rIns="0">
            <a:spAutoFit/>
          </a:bodyPr>
          <a:lstStyle/>
          <a:p>
            <a:pPr algn="l">
              <a:lnSpc>
                <a:spcPts val="5959"/>
              </a:lnSpc>
            </a:pPr>
            <a:r>
              <a:rPr lang="en-US" sz="4966" spc="-99">
                <a:solidFill>
                  <a:srgbClr val="F7F7F9"/>
                </a:solidFill>
                <a:latin typeface="ほのか明朝"/>
                <a:ea typeface="ほのか明朝"/>
                <a:cs typeface="ほのか明朝"/>
                <a:sym typeface="ほのか明朝"/>
              </a:rPr>
              <a:t>社会問題　=　お気持ち</a:t>
            </a:r>
          </a:p>
        </p:txBody>
      </p:sp>
      <p:sp>
        <p:nvSpPr>
          <p:cNvPr name="TextBox 10" id="10"/>
          <p:cNvSpPr txBox="true"/>
          <p:nvPr/>
        </p:nvSpPr>
        <p:spPr>
          <a:xfrm rot="0">
            <a:off x="1877950" y="3751112"/>
            <a:ext cx="8471729" cy="1107753"/>
          </a:xfrm>
          <a:prstGeom prst="rect">
            <a:avLst/>
          </a:prstGeom>
        </p:spPr>
        <p:txBody>
          <a:bodyPr anchor="t" rtlCol="false" tIns="0" lIns="0" bIns="0" rIns="0">
            <a:spAutoFit/>
          </a:bodyPr>
          <a:lstStyle/>
          <a:p>
            <a:pPr algn="l">
              <a:lnSpc>
                <a:spcPts val="4380"/>
              </a:lnSpc>
            </a:pPr>
            <a:r>
              <a:rPr lang="en-US" sz="3650" spc="-73">
                <a:solidFill>
                  <a:srgbClr val="F7F7F9"/>
                </a:solidFill>
                <a:latin typeface="ほのか明朝"/>
                <a:ea typeface="ほのか明朝"/>
                <a:cs typeface="ほのか明朝"/>
                <a:sym typeface="ほのか明朝"/>
              </a:rPr>
              <a:t>倒壊、火事、不法侵入、景観悪化</a:t>
            </a:r>
          </a:p>
          <a:p>
            <a:pPr algn="l">
              <a:lnSpc>
                <a:spcPts val="4380"/>
              </a:lnSpc>
            </a:pPr>
            <a:r>
              <a:rPr lang="en-US" sz="3650" spc="-73">
                <a:solidFill>
                  <a:srgbClr val="F7F7F9"/>
                </a:solidFill>
                <a:latin typeface="ほのか明朝"/>
                <a:ea typeface="ほのか明朝"/>
                <a:cs typeface="ほのか明朝"/>
                <a:sym typeface="ほのか明朝"/>
              </a:rPr>
              <a:t>様々な社会課題の引き金になる</a:t>
            </a:r>
          </a:p>
        </p:txBody>
      </p:sp>
      <p:sp>
        <p:nvSpPr>
          <p:cNvPr name="TextBox 11" id="11"/>
          <p:cNvSpPr txBox="true"/>
          <p:nvPr/>
        </p:nvSpPr>
        <p:spPr>
          <a:xfrm rot="0">
            <a:off x="1839210" y="5468464"/>
            <a:ext cx="8471729" cy="553876"/>
          </a:xfrm>
          <a:prstGeom prst="rect">
            <a:avLst/>
          </a:prstGeom>
        </p:spPr>
        <p:txBody>
          <a:bodyPr anchor="t" rtlCol="false" tIns="0" lIns="0" bIns="0" rIns="0">
            <a:spAutoFit/>
          </a:bodyPr>
          <a:lstStyle/>
          <a:p>
            <a:pPr algn="l">
              <a:lnSpc>
                <a:spcPts val="4380"/>
              </a:lnSpc>
            </a:pPr>
            <a:r>
              <a:rPr lang="en-US" sz="3650" spc="-73">
                <a:solidFill>
                  <a:srgbClr val="F7F7F9"/>
                </a:solidFill>
                <a:latin typeface="ほのか明朝"/>
                <a:ea typeface="ほのか明朝"/>
                <a:cs typeface="ほのか明朝"/>
                <a:sym typeface="ほのか明朝"/>
              </a:rPr>
              <a:t>→解決したい</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2742255" y="1838467"/>
            <a:ext cx="12803490" cy="7758047"/>
          </a:xfrm>
          <a:custGeom>
            <a:avLst/>
            <a:gdLst/>
            <a:ahLst/>
            <a:cxnLst/>
            <a:rect r="r" b="b" t="t" l="l"/>
            <a:pathLst>
              <a:path h="7758047" w="12803490">
                <a:moveTo>
                  <a:pt x="0" y="0"/>
                </a:moveTo>
                <a:lnTo>
                  <a:pt x="12803490" y="0"/>
                </a:lnTo>
                <a:lnTo>
                  <a:pt x="12803490" y="7758047"/>
                </a:lnTo>
                <a:lnTo>
                  <a:pt x="0" y="7758047"/>
                </a:lnTo>
                <a:lnTo>
                  <a:pt x="0" y="0"/>
                </a:lnTo>
                <a:close/>
              </a:path>
            </a:pathLst>
          </a:custGeom>
          <a:blipFill>
            <a:blip r:embed="rId2"/>
            <a:stretch>
              <a:fillRect l="0" t="0" r="0" b="0"/>
            </a:stretch>
          </a:blipFill>
        </p:spPr>
      </p:sp>
      <p:grpSp>
        <p:nvGrpSpPr>
          <p:cNvPr name="Group 3" id="3"/>
          <p:cNvGrpSpPr/>
          <p:nvPr/>
        </p:nvGrpSpPr>
        <p:grpSpPr>
          <a:xfrm rot="0">
            <a:off x="775502" y="536521"/>
            <a:ext cx="16736997" cy="984358"/>
            <a:chOff x="0" y="0"/>
            <a:chExt cx="4408098" cy="259255"/>
          </a:xfrm>
        </p:grpSpPr>
        <p:sp>
          <p:nvSpPr>
            <p:cNvPr name="Freeform 4" id="4"/>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5" id="5"/>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668967" y="1790799"/>
            <a:ext cx="23971810" cy="7853382"/>
            <a:chOff x="0" y="0"/>
            <a:chExt cx="6313563" cy="2068380"/>
          </a:xfrm>
        </p:grpSpPr>
        <p:sp>
          <p:nvSpPr>
            <p:cNvPr name="Freeform 7" id="7"/>
            <p:cNvSpPr/>
            <p:nvPr/>
          </p:nvSpPr>
          <p:spPr>
            <a:xfrm flipH="false" flipV="false" rot="0">
              <a:off x="0" y="0"/>
              <a:ext cx="6313563" cy="2068381"/>
            </a:xfrm>
            <a:custGeom>
              <a:avLst/>
              <a:gdLst/>
              <a:ahLst/>
              <a:cxnLst/>
              <a:rect r="r" b="b" t="t" l="l"/>
              <a:pathLst>
                <a:path h="2068381" w="6313563">
                  <a:moveTo>
                    <a:pt x="3230" y="0"/>
                  </a:moveTo>
                  <a:lnTo>
                    <a:pt x="6310333" y="0"/>
                  </a:lnTo>
                  <a:cubicBezTo>
                    <a:pt x="6311190" y="0"/>
                    <a:pt x="6312012" y="340"/>
                    <a:pt x="6312617" y="946"/>
                  </a:cubicBezTo>
                  <a:cubicBezTo>
                    <a:pt x="6313223" y="1552"/>
                    <a:pt x="6313563" y="2373"/>
                    <a:pt x="6313563" y="3230"/>
                  </a:cubicBezTo>
                  <a:lnTo>
                    <a:pt x="6313563" y="2065151"/>
                  </a:lnTo>
                  <a:cubicBezTo>
                    <a:pt x="6313563" y="2066935"/>
                    <a:pt x="6312117" y="2068381"/>
                    <a:pt x="6310333" y="2068381"/>
                  </a:cubicBezTo>
                  <a:lnTo>
                    <a:pt x="3230" y="2068381"/>
                  </a:lnTo>
                  <a:cubicBezTo>
                    <a:pt x="2373" y="2068381"/>
                    <a:pt x="1552" y="2068040"/>
                    <a:pt x="946" y="2067435"/>
                  </a:cubicBezTo>
                  <a:cubicBezTo>
                    <a:pt x="340" y="2066829"/>
                    <a:pt x="0" y="2066007"/>
                    <a:pt x="0" y="2065151"/>
                  </a:cubicBezTo>
                  <a:lnTo>
                    <a:pt x="0" y="3230"/>
                  </a:lnTo>
                  <a:cubicBezTo>
                    <a:pt x="0" y="2373"/>
                    <a:pt x="340" y="1552"/>
                    <a:pt x="946" y="946"/>
                  </a:cubicBezTo>
                  <a:cubicBezTo>
                    <a:pt x="1552" y="340"/>
                    <a:pt x="2373" y="0"/>
                    <a:pt x="3230" y="0"/>
                  </a:cubicBezTo>
                  <a:close/>
                </a:path>
              </a:pathLst>
            </a:custGeom>
            <a:gradFill rotWithShape="true">
              <a:gsLst>
                <a:gs pos="0">
                  <a:srgbClr val="2B2B2B">
                    <a:alpha val="100000"/>
                  </a:srgbClr>
                </a:gs>
                <a:gs pos="50000">
                  <a:srgbClr val="2B2B2B">
                    <a:alpha val="88500"/>
                  </a:srgbClr>
                </a:gs>
                <a:gs pos="100000">
                  <a:srgbClr val="000000">
                    <a:alpha val="0"/>
                  </a:srgbClr>
                </a:gs>
              </a:gsLst>
              <a:lin ang="0"/>
            </a:gradFill>
          </p:spPr>
        </p:sp>
        <p:sp>
          <p:nvSpPr>
            <p:cNvPr name="TextBox 8" id="8"/>
            <p:cNvSpPr txBox="true"/>
            <p:nvPr/>
          </p:nvSpPr>
          <p:spPr>
            <a:xfrm>
              <a:off x="0" y="-38100"/>
              <a:ext cx="6313563" cy="210648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314450" y="759460"/>
            <a:ext cx="12906848"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Akiya BANK</a:t>
            </a:r>
          </a:p>
        </p:txBody>
      </p:sp>
      <p:sp>
        <p:nvSpPr>
          <p:cNvPr name="TextBox 10" id="10"/>
          <p:cNvSpPr txBox="true"/>
          <p:nvPr/>
        </p:nvSpPr>
        <p:spPr>
          <a:xfrm rot="0">
            <a:off x="8548059" y="9866476"/>
            <a:ext cx="11346479" cy="420524"/>
          </a:xfrm>
          <a:prstGeom prst="rect">
            <a:avLst/>
          </a:prstGeom>
        </p:spPr>
        <p:txBody>
          <a:bodyPr anchor="t" rtlCol="false" tIns="0" lIns="0" bIns="0" rIns="0">
            <a:spAutoFit/>
          </a:bodyPr>
          <a:lstStyle/>
          <a:p>
            <a:pPr algn="l">
              <a:lnSpc>
                <a:spcPts val="3446"/>
              </a:lnSpc>
            </a:pPr>
            <a:r>
              <a:rPr lang="en-US" sz="2461" b="true">
                <a:solidFill>
                  <a:srgbClr val="F7F7F9"/>
                </a:solidFill>
                <a:latin typeface="Libre Baskerville Bold"/>
                <a:ea typeface="Libre Baskerville Bold"/>
                <a:cs typeface="Libre Baskerville Bold"/>
                <a:sym typeface="Libre Baskerville Bold"/>
              </a:rPr>
              <a:t>https://www.city.miyakonojo.miyazaki.jp/site/akiyabank/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977849" y="1760155"/>
            <a:ext cx="8332301" cy="7756615"/>
          </a:xfrm>
          <a:custGeom>
            <a:avLst/>
            <a:gdLst/>
            <a:ahLst/>
            <a:cxnLst/>
            <a:rect r="r" b="b" t="t" l="l"/>
            <a:pathLst>
              <a:path h="7756615" w="8332301">
                <a:moveTo>
                  <a:pt x="0" y="0"/>
                </a:moveTo>
                <a:lnTo>
                  <a:pt x="8332302" y="0"/>
                </a:lnTo>
                <a:lnTo>
                  <a:pt x="8332302" y="7756615"/>
                </a:lnTo>
                <a:lnTo>
                  <a:pt x="0" y="7756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4450" y="759460"/>
            <a:ext cx="12906848"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Akiya BANK</a:t>
            </a:r>
          </a:p>
        </p:txBody>
      </p:sp>
      <p:sp>
        <p:nvSpPr>
          <p:cNvPr name="TextBox 7" id="7"/>
          <p:cNvSpPr txBox="true"/>
          <p:nvPr/>
        </p:nvSpPr>
        <p:spPr>
          <a:xfrm rot="0">
            <a:off x="8608421" y="2857782"/>
            <a:ext cx="3873113" cy="657153"/>
          </a:xfrm>
          <a:prstGeom prst="rect">
            <a:avLst/>
          </a:prstGeom>
        </p:spPr>
        <p:txBody>
          <a:bodyPr anchor="t" rtlCol="false" tIns="0" lIns="0" bIns="0" rIns="0">
            <a:spAutoFit/>
          </a:bodyPr>
          <a:lstStyle/>
          <a:p>
            <a:pPr algn="l">
              <a:lnSpc>
                <a:spcPts val="5169"/>
              </a:lnSpc>
            </a:pPr>
            <a:r>
              <a:rPr lang="en-US" sz="4307" spc="-86">
                <a:solidFill>
                  <a:srgbClr val="F7F7F9"/>
                </a:solidFill>
                <a:latin typeface="ほのか明朝"/>
                <a:ea typeface="ほのか明朝"/>
                <a:cs typeface="ほのか明朝"/>
                <a:sym typeface="ほのか明朝"/>
              </a:rPr>
              <a:t>購入</a:t>
            </a:r>
          </a:p>
        </p:txBody>
      </p:sp>
      <p:sp>
        <p:nvSpPr>
          <p:cNvPr name="TextBox 8" id="8"/>
          <p:cNvSpPr txBox="true"/>
          <p:nvPr/>
        </p:nvSpPr>
        <p:spPr>
          <a:xfrm rot="0">
            <a:off x="8356103" y="5143500"/>
            <a:ext cx="5429530" cy="914346"/>
          </a:xfrm>
          <a:prstGeom prst="rect">
            <a:avLst/>
          </a:prstGeom>
        </p:spPr>
        <p:txBody>
          <a:bodyPr anchor="t" rtlCol="false" tIns="0" lIns="0" bIns="0" rIns="0">
            <a:spAutoFit/>
          </a:bodyPr>
          <a:lstStyle/>
          <a:p>
            <a:pPr algn="l">
              <a:lnSpc>
                <a:spcPts val="7246"/>
              </a:lnSpc>
            </a:pPr>
            <a:r>
              <a:rPr lang="en-US" sz="6038" spc="-120">
                <a:solidFill>
                  <a:srgbClr val="F7F7F9"/>
                </a:solidFill>
                <a:latin typeface="ほのか明朝"/>
                <a:ea typeface="ほのか明朝"/>
                <a:cs typeface="ほのか明朝"/>
                <a:sym typeface="ほのか明朝"/>
              </a:rPr>
              <a:t>賃貸</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814667" y="1560828"/>
            <a:ext cx="12658667" cy="7541562"/>
          </a:xfrm>
          <a:custGeom>
            <a:avLst/>
            <a:gdLst/>
            <a:ahLst/>
            <a:cxnLst/>
            <a:rect r="r" b="b" t="t" l="l"/>
            <a:pathLst>
              <a:path h="7541562" w="12658667">
                <a:moveTo>
                  <a:pt x="0" y="0"/>
                </a:moveTo>
                <a:lnTo>
                  <a:pt x="12658666" y="0"/>
                </a:lnTo>
                <a:lnTo>
                  <a:pt x="12658666" y="7541562"/>
                </a:lnTo>
                <a:lnTo>
                  <a:pt x="0" y="7541562"/>
                </a:lnTo>
                <a:lnTo>
                  <a:pt x="0" y="0"/>
                </a:lnTo>
                <a:close/>
              </a:path>
            </a:pathLst>
          </a:custGeom>
          <a:blipFill>
            <a:blip r:embed="rId2"/>
            <a:stretch>
              <a:fillRect l="0" t="0" r="0" b="0"/>
            </a:stretch>
          </a:blipFill>
        </p:spPr>
      </p:sp>
      <p:grpSp>
        <p:nvGrpSpPr>
          <p:cNvPr name="Group 6" id="6"/>
          <p:cNvGrpSpPr/>
          <p:nvPr/>
        </p:nvGrpSpPr>
        <p:grpSpPr>
          <a:xfrm rot="0">
            <a:off x="-4610481" y="1404918"/>
            <a:ext cx="12194112" cy="7853382"/>
            <a:chOff x="0" y="0"/>
            <a:chExt cx="3211618" cy="2068380"/>
          </a:xfrm>
        </p:grpSpPr>
        <p:sp>
          <p:nvSpPr>
            <p:cNvPr name="Freeform 7" id="7"/>
            <p:cNvSpPr/>
            <p:nvPr/>
          </p:nvSpPr>
          <p:spPr>
            <a:xfrm flipH="false" flipV="false" rot="0">
              <a:off x="0" y="0"/>
              <a:ext cx="3211618" cy="2068381"/>
            </a:xfrm>
            <a:custGeom>
              <a:avLst/>
              <a:gdLst/>
              <a:ahLst/>
              <a:cxnLst/>
              <a:rect r="r" b="b" t="t" l="l"/>
              <a:pathLst>
                <a:path h="2068381" w="3211618">
                  <a:moveTo>
                    <a:pt x="6349" y="0"/>
                  </a:moveTo>
                  <a:lnTo>
                    <a:pt x="3205269" y="0"/>
                  </a:lnTo>
                  <a:cubicBezTo>
                    <a:pt x="3206953" y="0"/>
                    <a:pt x="3208568" y="669"/>
                    <a:pt x="3209759" y="1860"/>
                  </a:cubicBezTo>
                  <a:cubicBezTo>
                    <a:pt x="3210949" y="3050"/>
                    <a:pt x="3211618" y="4665"/>
                    <a:pt x="3211618" y="6349"/>
                  </a:cubicBezTo>
                  <a:lnTo>
                    <a:pt x="3211618" y="2062032"/>
                  </a:lnTo>
                  <a:cubicBezTo>
                    <a:pt x="3211618" y="2063716"/>
                    <a:pt x="3210949" y="2065330"/>
                    <a:pt x="3209759" y="2066521"/>
                  </a:cubicBezTo>
                  <a:cubicBezTo>
                    <a:pt x="3208568" y="2067712"/>
                    <a:pt x="3206953" y="2068381"/>
                    <a:pt x="3205269" y="2068381"/>
                  </a:cubicBezTo>
                  <a:lnTo>
                    <a:pt x="6349" y="2068381"/>
                  </a:lnTo>
                  <a:cubicBezTo>
                    <a:pt x="4665" y="2068381"/>
                    <a:pt x="3050" y="2067712"/>
                    <a:pt x="1860" y="2066521"/>
                  </a:cubicBezTo>
                  <a:cubicBezTo>
                    <a:pt x="669" y="2065330"/>
                    <a:pt x="0" y="2063716"/>
                    <a:pt x="0" y="2062032"/>
                  </a:cubicBezTo>
                  <a:lnTo>
                    <a:pt x="0" y="6349"/>
                  </a:lnTo>
                  <a:cubicBezTo>
                    <a:pt x="0" y="4665"/>
                    <a:pt x="669" y="3050"/>
                    <a:pt x="1860" y="1860"/>
                  </a:cubicBezTo>
                  <a:cubicBezTo>
                    <a:pt x="3050" y="669"/>
                    <a:pt x="4665" y="0"/>
                    <a:pt x="6349" y="0"/>
                  </a:cubicBezTo>
                  <a:close/>
                </a:path>
              </a:pathLst>
            </a:custGeom>
            <a:gradFill rotWithShape="true">
              <a:gsLst>
                <a:gs pos="0">
                  <a:srgbClr val="2B2B2B">
                    <a:alpha val="100000"/>
                  </a:srgbClr>
                </a:gs>
                <a:gs pos="50000">
                  <a:srgbClr val="2B2B2B">
                    <a:alpha val="88500"/>
                  </a:srgbClr>
                </a:gs>
                <a:gs pos="100000">
                  <a:srgbClr val="000000">
                    <a:alpha val="0"/>
                  </a:srgbClr>
                </a:gs>
              </a:gsLst>
              <a:lin ang="0"/>
            </a:gradFill>
          </p:spPr>
        </p:sp>
        <p:sp>
          <p:nvSpPr>
            <p:cNvPr name="TextBox 8" id="8"/>
            <p:cNvSpPr txBox="true"/>
            <p:nvPr/>
          </p:nvSpPr>
          <p:spPr>
            <a:xfrm>
              <a:off x="0" y="-38100"/>
              <a:ext cx="3211618" cy="210648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314450" y="759460"/>
            <a:ext cx="12906848"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Akiya DAO</a:t>
            </a:r>
          </a:p>
        </p:txBody>
      </p:sp>
      <p:sp>
        <p:nvSpPr>
          <p:cNvPr name="TextBox 10" id="10"/>
          <p:cNvSpPr txBox="true"/>
          <p:nvPr/>
        </p:nvSpPr>
        <p:spPr>
          <a:xfrm rot="0">
            <a:off x="11586060" y="9715715"/>
            <a:ext cx="11346479" cy="420524"/>
          </a:xfrm>
          <a:prstGeom prst="rect">
            <a:avLst/>
          </a:prstGeom>
        </p:spPr>
        <p:txBody>
          <a:bodyPr anchor="t" rtlCol="false" tIns="0" lIns="0" bIns="0" rIns="0">
            <a:spAutoFit/>
          </a:bodyPr>
          <a:lstStyle/>
          <a:p>
            <a:pPr algn="l">
              <a:lnSpc>
                <a:spcPts val="3446"/>
              </a:lnSpc>
            </a:pPr>
            <a:r>
              <a:rPr lang="en-US" sz="2461" b="true">
                <a:solidFill>
                  <a:srgbClr val="F7F7F9"/>
                </a:solidFill>
                <a:latin typeface="Libre Baskerville Bold"/>
                <a:ea typeface="Libre Baskerville Bold"/>
                <a:cs typeface="Libre Baskerville Bold"/>
                <a:sym typeface="Libre Baskerville Bold"/>
              </a:rPr>
              <a:t>https://www.akiyacollective.org/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524639" y="2019577"/>
            <a:ext cx="7238723" cy="7238723"/>
          </a:xfrm>
          <a:custGeom>
            <a:avLst/>
            <a:gdLst/>
            <a:ahLst/>
            <a:cxnLst/>
            <a:rect r="r" b="b" t="t" l="l"/>
            <a:pathLst>
              <a:path h="7238723" w="7238723">
                <a:moveTo>
                  <a:pt x="0" y="0"/>
                </a:moveTo>
                <a:lnTo>
                  <a:pt x="7238722" y="0"/>
                </a:lnTo>
                <a:lnTo>
                  <a:pt x="7238722" y="7238723"/>
                </a:lnTo>
                <a:lnTo>
                  <a:pt x="0" y="7238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954151" y="2726610"/>
            <a:ext cx="6256955" cy="5824656"/>
          </a:xfrm>
          <a:custGeom>
            <a:avLst/>
            <a:gdLst/>
            <a:ahLst/>
            <a:cxnLst/>
            <a:rect r="r" b="b" t="t" l="l"/>
            <a:pathLst>
              <a:path h="5824656" w="6256955">
                <a:moveTo>
                  <a:pt x="0" y="0"/>
                </a:moveTo>
                <a:lnTo>
                  <a:pt x="6256955" y="0"/>
                </a:lnTo>
                <a:lnTo>
                  <a:pt x="6256955" y="5824657"/>
                </a:lnTo>
                <a:lnTo>
                  <a:pt x="0" y="58246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680447" y="3405601"/>
            <a:ext cx="2908428" cy="638121"/>
          </a:xfrm>
          <a:prstGeom prst="rect">
            <a:avLst/>
          </a:prstGeom>
        </p:spPr>
        <p:txBody>
          <a:bodyPr anchor="t" rtlCol="false" tIns="0" lIns="0" bIns="0" rIns="0">
            <a:spAutoFit/>
          </a:bodyPr>
          <a:lstStyle/>
          <a:p>
            <a:pPr algn="l">
              <a:lnSpc>
                <a:spcPts val="3881"/>
              </a:lnSpc>
            </a:pPr>
            <a:r>
              <a:rPr lang="en-US" sz="3234" spc="-64">
                <a:solidFill>
                  <a:srgbClr val="F7F7F9"/>
                </a:solidFill>
                <a:latin typeface="はれのそら明朝"/>
                <a:ea typeface="はれのそら明朝"/>
                <a:cs typeface="はれのそら明朝"/>
                <a:sym typeface="はれのそら明朝"/>
              </a:rPr>
              <a:t>購入</a:t>
            </a:r>
          </a:p>
        </p:txBody>
      </p:sp>
      <p:sp>
        <p:nvSpPr>
          <p:cNvPr name="TextBox 8" id="8"/>
          <p:cNvSpPr txBox="true"/>
          <p:nvPr/>
        </p:nvSpPr>
        <p:spPr>
          <a:xfrm rot="0">
            <a:off x="8502151" y="4924425"/>
            <a:ext cx="4077184" cy="904857"/>
          </a:xfrm>
          <a:prstGeom prst="rect">
            <a:avLst/>
          </a:prstGeom>
        </p:spPr>
        <p:txBody>
          <a:bodyPr anchor="t" rtlCol="false" tIns="0" lIns="0" bIns="0" rIns="0">
            <a:spAutoFit/>
          </a:bodyPr>
          <a:lstStyle/>
          <a:p>
            <a:pPr algn="l">
              <a:lnSpc>
                <a:spcPts val="5441"/>
              </a:lnSpc>
            </a:pPr>
            <a:r>
              <a:rPr lang="en-US" sz="4534" spc="-90">
                <a:solidFill>
                  <a:srgbClr val="F7F7F9"/>
                </a:solidFill>
                <a:latin typeface="はれのそら明朝"/>
                <a:ea typeface="はれのそら明朝"/>
                <a:cs typeface="はれのそら明朝"/>
                <a:sym typeface="はれのそら明朝"/>
              </a:rPr>
              <a:t>賃貸</a:t>
            </a:r>
          </a:p>
        </p:txBody>
      </p:sp>
      <p:grpSp>
        <p:nvGrpSpPr>
          <p:cNvPr name="Group 9" id="9"/>
          <p:cNvGrpSpPr/>
          <p:nvPr/>
        </p:nvGrpSpPr>
        <p:grpSpPr>
          <a:xfrm rot="0">
            <a:off x="11070685" y="2698433"/>
            <a:ext cx="3385354" cy="338535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67"/>
                </a:lnSpc>
              </a:pPr>
            </a:p>
          </p:txBody>
        </p:sp>
      </p:grpSp>
      <p:sp>
        <p:nvSpPr>
          <p:cNvPr name="TextBox 12" id="12"/>
          <p:cNvSpPr txBox="true"/>
          <p:nvPr/>
        </p:nvSpPr>
        <p:spPr>
          <a:xfrm rot="0">
            <a:off x="1314450" y="759460"/>
            <a:ext cx="12906848"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Akiya movement</a:t>
            </a:r>
          </a:p>
        </p:txBody>
      </p:sp>
      <p:sp>
        <p:nvSpPr>
          <p:cNvPr name="TextBox 13" id="13"/>
          <p:cNvSpPr txBox="true"/>
          <p:nvPr/>
        </p:nvSpPr>
        <p:spPr>
          <a:xfrm rot="0">
            <a:off x="5866739" y="2286733"/>
            <a:ext cx="2454389" cy="411699"/>
          </a:xfrm>
          <a:prstGeom prst="rect">
            <a:avLst/>
          </a:prstGeom>
        </p:spPr>
        <p:txBody>
          <a:bodyPr anchor="t" rtlCol="false" tIns="0" lIns="0" bIns="0" rIns="0">
            <a:spAutoFit/>
          </a:bodyPr>
          <a:lstStyle/>
          <a:p>
            <a:pPr algn="l">
              <a:lnSpc>
                <a:spcPts val="3275"/>
              </a:lnSpc>
            </a:pPr>
            <a:r>
              <a:rPr lang="en-US" sz="2729" spc="-54">
                <a:solidFill>
                  <a:srgbClr val="F7F7F9"/>
                </a:solidFill>
                <a:latin typeface="Libre Baskerville"/>
                <a:ea typeface="Libre Baskerville"/>
                <a:cs typeface="Libre Baskerville"/>
                <a:sym typeface="Libre Baskerville"/>
              </a:rPr>
              <a:t>Japane</a:t>
            </a:r>
          </a:p>
        </p:txBody>
      </p:sp>
      <p:sp>
        <p:nvSpPr>
          <p:cNvPr name="TextBox 14" id="14"/>
          <p:cNvSpPr txBox="true"/>
          <p:nvPr/>
        </p:nvSpPr>
        <p:spPr>
          <a:xfrm rot="0">
            <a:off x="11627496" y="4133720"/>
            <a:ext cx="2955341" cy="505254"/>
          </a:xfrm>
          <a:prstGeom prst="rect">
            <a:avLst/>
          </a:prstGeom>
        </p:spPr>
        <p:txBody>
          <a:bodyPr anchor="t" rtlCol="false" tIns="0" lIns="0" bIns="0" rIns="0">
            <a:spAutoFit/>
          </a:bodyPr>
          <a:lstStyle/>
          <a:p>
            <a:pPr algn="l">
              <a:lnSpc>
                <a:spcPts val="3944"/>
              </a:lnSpc>
            </a:pPr>
            <a:r>
              <a:rPr lang="en-US" sz="3287" spc="-65">
                <a:solidFill>
                  <a:srgbClr val="F7F7F9"/>
                </a:solidFill>
                <a:latin typeface="Libre Baskerville"/>
                <a:ea typeface="Libre Baskerville"/>
                <a:cs typeface="Libre Baskerville"/>
                <a:sym typeface="Libre Baskerville"/>
              </a:rPr>
              <a:t>AkiyaDAO</a:t>
            </a:r>
          </a:p>
        </p:txBody>
      </p:sp>
      <p:sp>
        <p:nvSpPr>
          <p:cNvPr name="TextBox 15" id="15"/>
          <p:cNvSpPr txBox="true"/>
          <p:nvPr/>
        </p:nvSpPr>
        <p:spPr>
          <a:xfrm rot="0">
            <a:off x="4192135" y="2286733"/>
            <a:ext cx="2454389" cy="411699"/>
          </a:xfrm>
          <a:prstGeom prst="rect">
            <a:avLst/>
          </a:prstGeom>
        </p:spPr>
        <p:txBody>
          <a:bodyPr anchor="t" rtlCol="false" tIns="0" lIns="0" bIns="0" rIns="0">
            <a:spAutoFit/>
          </a:bodyPr>
          <a:lstStyle/>
          <a:p>
            <a:pPr algn="l">
              <a:lnSpc>
                <a:spcPts val="3275"/>
              </a:lnSpc>
            </a:pPr>
            <a:r>
              <a:rPr lang="en-US" sz="2729" spc="-54">
                <a:solidFill>
                  <a:srgbClr val="F7F7F9"/>
                </a:solidFill>
                <a:latin typeface="Libre Baskerville"/>
                <a:ea typeface="Libre Baskerville"/>
                <a:cs typeface="Libre Baskerville"/>
                <a:sym typeface="Libre Baskerville"/>
              </a:rPr>
              <a:t>Abroad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775502" y="536521"/>
            <a:ext cx="16736997" cy="984358"/>
            <a:chOff x="0" y="0"/>
            <a:chExt cx="4408098" cy="259255"/>
          </a:xfrm>
        </p:grpSpPr>
        <p:sp>
          <p:nvSpPr>
            <p:cNvPr name="Freeform 3" id="3"/>
            <p:cNvSpPr/>
            <p:nvPr/>
          </p:nvSpPr>
          <p:spPr>
            <a:xfrm flipH="false" flipV="false" rot="0">
              <a:off x="0" y="0"/>
              <a:ext cx="4408098" cy="259255"/>
            </a:xfrm>
            <a:custGeom>
              <a:avLst/>
              <a:gdLst/>
              <a:ahLst/>
              <a:cxnLst/>
              <a:rect r="r" b="b" t="t" l="l"/>
              <a:pathLst>
                <a:path h="259255" w="4408098">
                  <a:moveTo>
                    <a:pt x="4626" y="0"/>
                  </a:moveTo>
                  <a:lnTo>
                    <a:pt x="4403472" y="0"/>
                  </a:lnTo>
                  <a:cubicBezTo>
                    <a:pt x="4404699" y="0"/>
                    <a:pt x="4405876" y="487"/>
                    <a:pt x="4406743" y="1355"/>
                  </a:cubicBezTo>
                  <a:cubicBezTo>
                    <a:pt x="4407611" y="2222"/>
                    <a:pt x="4408098" y="3399"/>
                    <a:pt x="4408098" y="4626"/>
                  </a:cubicBezTo>
                  <a:lnTo>
                    <a:pt x="4408098" y="254629"/>
                  </a:lnTo>
                  <a:cubicBezTo>
                    <a:pt x="4408098" y="255856"/>
                    <a:pt x="4407611" y="257033"/>
                    <a:pt x="4406743" y="257900"/>
                  </a:cubicBezTo>
                  <a:cubicBezTo>
                    <a:pt x="4405876" y="258768"/>
                    <a:pt x="4404699" y="259255"/>
                    <a:pt x="4403472" y="259255"/>
                  </a:cubicBezTo>
                  <a:lnTo>
                    <a:pt x="4626" y="259255"/>
                  </a:lnTo>
                  <a:cubicBezTo>
                    <a:pt x="3399" y="259255"/>
                    <a:pt x="2222" y="258768"/>
                    <a:pt x="1355" y="257900"/>
                  </a:cubicBezTo>
                  <a:cubicBezTo>
                    <a:pt x="487" y="257033"/>
                    <a:pt x="0" y="255856"/>
                    <a:pt x="0" y="254629"/>
                  </a:cubicBezTo>
                  <a:lnTo>
                    <a:pt x="0" y="4626"/>
                  </a:lnTo>
                  <a:cubicBezTo>
                    <a:pt x="0" y="3399"/>
                    <a:pt x="487" y="2222"/>
                    <a:pt x="1355" y="1355"/>
                  </a:cubicBezTo>
                  <a:cubicBezTo>
                    <a:pt x="2222" y="487"/>
                    <a:pt x="3399" y="0"/>
                    <a:pt x="4626" y="0"/>
                  </a:cubicBezTo>
                  <a:close/>
                </a:path>
              </a:pathLst>
            </a:custGeom>
            <a:solidFill>
              <a:srgbClr val="101010">
                <a:alpha val="60000"/>
              </a:srgbClr>
            </a:solidFill>
          </p:spPr>
        </p:sp>
        <p:sp>
          <p:nvSpPr>
            <p:cNvPr name="TextBox 4" id="4"/>
            <p:cNvSpPr txBox="true"/>
            <p:nvPr/>
          </p:nvSpPr>
          <p:spPr>
            <a:xfrm>
              <a:off x="0" y="-38100"/>
              <a:ext cx="4408098" cy="29735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524639" y="2019577"/>
            <a:ext cx="7238723" cy="7238723"/>
          </a:xfrm>
          <a:custGeom>
            <a:avLst/>
            <a:gdLst/>
            <a:ahLst/>
            <a:cxnLst/>
            <a:rect r="r" b="b" t="t" l="l"/>
            <a:pathLst>
              <a:path h="7238723" w="7238723">
                <a:moveTo>
                  <a:pt x="0" y="0"/>
                </a:moveTo>
                <a:lnTo>
                  <a:pt x="7238722" y="0"/>
                </a:lnTo>
                <a:lnTo>
                  <a:pt x="7238722" y="7238723"/>
                </a:lnTo>
                <a:lnTo>
                  <a:pt x="0" y="7238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954151" y="2726610"/>
            <a:ext cx="6256955" cy="5824656"/>
          </a:xfrm>
          <a:custGeom>
            <a:avLst/>
            <a:gdLst/>
            <a:ahLst/>
            <a:cxnLst/>
            <a:rect r="r" b="b" t="t" l="l"/>
            <a:pathLst>
              <a:path h="5824656" w="6256955">
                <a:moveTo>
                  <a:pt x="0" y="0"/>
                </a:moveTo>
                <a:lnTo>
                  <a:pt x="6256955" y="0"/>
                </a:lnTo>
                <a:lnTo>
                  <a:pt x="6256955" y="5824657"/>
                </a:lnTo>
                <a:lnTo>
                  <a:pt x="0" y="58246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5954151" y="6737099"/>
            <a:ext cx="6256955" cy="1814168"/>
            <a:chOff x="0" y="0"/>
            <a:chExt cx="1625600" cy="471333"/>
          </a:xfrm>
        </p:grpSpPr>
        <p:sp>
          <p:nvSpPr>
            <p:cNvPr name="Freeform 8" id="8"/>
            <p:cNvSpPr/>
            <p:nvPr/>
          </p:nvSpPr>
          <p:spPr>
            <a:xfrm flipH="false" flipV="false" rot="0">
              <a:off x="0" y="0"/>
              <a:ext cx="1625600" cy="471333"/>
            </a:xfrm>
            <a:custGeom>
              <a:avLst/>
              <a:gdLst/>
              <a:ahLst/>
              <a:cxnLst/>
              <a:rect r="r" b="b" t="t" l="l"/>
              <a:pathLst>
                <a:path h="471333" w="1625600">
                  <a:moveTo>
                    <a:pt x="203200" y="0"/>
                  </a:moveTo>
                  <a:lnTo>
                    <a:pt x="1422400" y="0"/>
                  </a:lnTo>
                  <a:lnTo>
                    <a:pt x="1625600" y="471333"/>
                  </a:lnTo>
                  <a:lnTo>
                    <a:pt x="0" y="471333"/>
                  </a:lnTo>
                  <a:lnTo>
                    <a:pt x="203200" y="0"/>
                  </a:lnTo>
                  <a:close/>
                </a:path>
              </a:pathLst>
            </a:custGeom>
            <a:solidFill>
              <a:srgbClr val="D9D9D9"/>
            </a:solidFill>
          </p:spPr>
        </p:sp>
        <p:sp>
          <p:nvSpPr>
            <p:cNvPr name="TextBox 9" id="9"/>
            <p:cNvSpPr txBox="true"/>
            <p:nvPr/>
          </p:nvSpPr>
          <p:spPr>
            <a:xfrm>
              <a:off x="127000" y="-38100"/>
              <a:ext cx="1371600" cy="509433"/>
            </a:xfrm>
            <a:prstGeom prst="rect">
              <a:avLst/>
            </a:prstGeom>
          </p:spPr>
          <p:txBody>
            <a:bodyPr anchor="ctr" rtlCol="false" tIns="50800" lIns="50800" bIns="50800" rIns="50800"/>
            <a:lstStyle/>
            <a:p>
              <a:pPr algn="ctr">
                <a:lnSpc>
                  <a:spcPts val="2967"/>
                </a:lnSpc>
              </a:pPr>
            </a:p>
          </p:txBody>
        </p:sp>
      </p:grpSp>
      <p:sp>
        <p:nvSpPr>
          <p:cNvPr name="TextBox 10" id="10"/>
          <p:cNvSpPr txBox="true"/>
          <p:nvPr/>
        </p:nvSpPr>
        <p:spPr>
          <a:xfrm rot="0">
            <a:off x="8680447" y="3405601"/>
            <a:ext cx="2908428" cy="638121"/>
          </a:xfrm>
          <a:prstGeom prst="rect">
            <a:avLst/>
          </a:prstGeom>
        </p:spPr>
        <p:txBody>
          <a:bodyPr anchor="t" rtlCol="false" tIns="0" lIns="0" bIns="0" rIns="0">
            <a:spAutoFit/>
          </a:bodyPr>
          <a:lstStyle/>
          <a:p>
            <a:pPr algn="l">
              <a:lnSpc>
                <a:spcPts val="3881"/>
              </a:lnSpc>
            </a:pPr>
            <a:r>
              <a:rPr lang="en-US" sz="3234" spc="-64">
                <a:solidFill>
                  <a:srgbClr val="F7F7F9"/>
                </a:solidFill>
                <a:latin typeface="はれのそら明朝"/>
                <a:ea typeface="はれのそら明朝"/>
                <a:cs typeface="はれのそら明朝"/>
                <a:sym typeface="はれのそら明朝"/>
              </a:rPr>
              <a:t>購入</a:t>
            </a:r>
          </a:p>
        </p:txBody>
      </p:sp>
      <p:sp>
        <p:nvSpPr>
          <p:cNvPr name="TextBox 11" id="11"/>
          <p:cNvSpPr txBox="true"/>
          <p:nvPr/>
        </p:nvSpPr>
        <p:spPr>
          <a:xfrm rot="0">
            <a:off x="8499683" y="5077922"/>
            <a:ext cx="4077184" cy="904857"/>
          </a:xfrm>
          <a:prstGeom prst="rect">
            <a:avLst/>
          </a:prstGeom>
        </p:spPr>
        <p:txBody>
          <a:bodyPr anchor="t" rtlCol="false" tIns="0" lIns="0" bIns="0" rIns="0">
            <a:spAutoFit/>
          </a:bodyPr>
          <a:lstStyle/>
          <a:p>
            <a:pPr algn="l">
              <a:lnSpc>
                <a:spcPts val="5441"/>
              </a:lnSpc>
            </a:pPr>
            <a:r>
              <a:rPr lang="en-US" sz="4534" spc="-90">
                <a:solidFill>
                  <a:srgbClr val="F7F7F9"/>
                </a:solidFill>
                <a:latin typeface="はれのそら明朝"/>
                <a:ea typeface="はれのそら明朝"/>
                <a:cs typeface="はれのそら明朝"/>
                <a:sym typeface="はれのそら明朝"/>
              </a:rPr>
              <a:t>賃貸</a:t>
            </a:r>
          </a:p>
        </p:txBody>
      </p:sp>
      <p:grpSp>
        <p:nvGrpSpPr>
          <p:cNvPr name="Group 12" id="12"/>
          <p:cNvGrpSpPr/>
          <p:nvPr/>
        </p:nvGrpSpPr>
        <p:grpSpPr>
          <a:xfrm rot="0">
            <a:off x="11070685" y="2698433"/>
            <a:ext cx="3385354" cy="338535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67"/>
                </a:lnSpc>
              </a:pPr>
            </a:p>
          </p:txBody>
        </p:sp>
      </p:grpSp>
      <p:sp>
        <p:nvSpPr>
          <p:cNvPr name="TextBox 15" id="15"/>
          <p:cNvSpPr txBox="true"/>
          <p:nvPr/>
        </p:nvSpPr>
        <p:spPr>
          <a:xfrm rot="0">
            <a:off x="1314450" y="759460"/>
            <a:ext cx="12906848" cy="481330"/>
          </a:xfrm>
          <a:prstGeom prst="rect">
            <a:avLst/>
          </a:prstGeom>
        </p:spPr>
        <p:txBody>
          <a:bodyPr anchor="t" rtlCol="false" tIns="0" lIns="0" bIns="0" rIns="0">
            <a:spAutoFit/>
          </a:bodyPr>
          <a:lstStyle/>
          <a:p>
            <a:pPr algn="l">
              <a:lnSpc>
                <a:spcPts val="3919"/>
              </a:lnSpc>
            </a:pPr>
            <a:r>
              <a:rPr lang="en-US" sz="2799" b="true">
                <a:solidFill>
                  <a:srgbClr val="F7F7F9"/>
                </a:solidFill>
                <a:latin typeface="Libre Baskerville Bold"/>
                <a:ea typeface="Libre Baskerville Bold"/>
                <a:cs typeface="Libre Baskerville Bold"/>
                <a:sym typeface="Libre Baskerville Bold"/>
              </a:rPr>
              <a:t>Akiya movement</a:t>
            </a:r>
          </a:p>
        </p:txBody>
      </p:sp>
      <p:sp>
        <p:nvSpPr>
          <p:cNvPr name="TextBox 16" id="16"/>
          <p:cNvSpPr txBox="true"/>
          <p:nvPr/>
        </p:nvSpPr>
        <p:spPr>
          <a:xfrm rot="0">
            <a:off x="15957125" y="759460"/>
            <a:ext cx="1016425" cy="481330"/>
          </a:xfrm>
          <a:prstGeom prst="rect">
            <a:avLst/>
          </a:prstGeom>
        </p:spPr>
        <p:txBody>
          <a:bodyPr anchor="t" rtlCol="false" tIns="0" lIns="0" bIns="0" rIns="0">
            <a:spAutoFit/>
          </a:bodyPr>
          <a:lstStyle/>
          <a:p>
            <a:pPr algn="r">
              <a:lnSpc>
                <a:spcPts val="3919"/>
              </a:lnSpc>
            </a:pPr>
            <a:r>
              <a:rPr lang="en-US" sz="2799" b="true">
                <a:solidFill>
                  <a:srgbClr val="F7F7F9"/>
                </a:solidFill>
                <a:latin typeface="Libre Baskerville Bold"/>
                <a:ea typeface="Libre Baskerville Bold"/>
                <a:cs typeface="Libre Baskerville Bold"/>
                <a:sym typeface="Libre Baskerville Bold"/>
              </a:rPr>
              <a:t>4</a:t>
            </a:r>
          </a:p>
        </p:txBody>
      </p:sp>
      <p:sp>
        <p:nvSpPr>
          <p:cNvPr name="TextBox 17" id="17"/>
          <p:cNvSpPr txBox="true"/>
          <p:nvPr/>
        </p:nvSpPr>
        <p:spPr>
          <a:xfrm rot="0">
            <a:off x="5866739" y="2286733"/>
            <a:ext cx="2454389" cy="411699"/>
          </a:xfrm>
          <a:prstGeom prst="rect">
            <a:avLst/>
          </a:prstGeom>
        </p:spPr>
        <p:txBody>
          <a:bodyPr anchor="t" rtlCol="false" tIns="0" lIns="0" bIns="0" rIns="0">
            <a:spAutoFit/>
          </a:bodyPr>
          <a:lstStyle/>
          <a:p>
            <a:pPr algn="l">
              <a:lnSpc>
                <a:spcPts val="3275"/>
              </a:lnSpc>
            </a:pPr>
            <a:r>
              <a:rPr lang="en-US" sz="2729" spc="-54">
                <a:solidFill>
                  <a:srgbClr val="F7F7F9"/>
                </a:solidFill>
                <a:latin typeface="Libre Baskerville"/>
                <a:ea typeface="Libre Baskerville"/>
                <a:cs typeface="Libre Baskerville"/>
                <a:sym typeface="Libre Baskerville"/>
              </a:rPr>
              <a:t>Japane</a:t>
            </a:r>
          </a:p>
        </p:txBody>
      </p:sp>
      <p:sp>
        <p:nvSpPr>
          <p:cNvPr name="TextBox 18" id="18"/>
          <p:cNvSpPr txBox="true"/>
          <p:nvPr/>
        </p:nvSpPr>
        <p:spPr>
          <a:xfrm rot="0">
            <a:off x="11627496" y="4133720"/>
            <a:ext cx="2955341" cy="505254"/>
          </a:xfrm>
          <a:prstGeom prst="rect">
            <a:avLst/>
          </a:prstGeom>
        </p:spPr>
        <p:txBody>
          <a:bodyPr anchor="t" rtlCol="false" tIns="0" lIns="0" bIns="0" rIns="0">
            <a:spAutoFit/>
          </a:bodyPr>
          <a:lstStyle/>
          <a:p>
            <a:pPr algn="l">
              <a:lnSpc>
                <a:spcPts val="3944"/>
              </a:lnSpc>
            </a:pPr>
            <a:r>
              <a:rPr lang="en-US" sz="3287" spc="-65">
                <a:solidFill>
                  <a:srgbClr val="F7F7F9"/>
                </a:solidFill>
                <a:latin typeface="Libre Baskerville"/>
                <a:ea typeface="Libre Baskerville"/>
                <a:cs typeface="Libre Baskerville"/>
                <a:sym typeface="Libre Baskerville"/>
              </a:rPr>
              <a:t>AkiyaDAO</a:t>
            </a:r>
          </a:p>
        </p:txBody>
      </p:sp>
      <p:sp>
        <p:nvSpPr>
          <p:cNvPr name="TextBox 19" id="19"/>
          <p:cNvSpPr txBox="true"/>
          <p:nvPr/>
        </p:nvSpPr>
        <p:spPr>
          <a:xfrm rot="0">
            <a:off x="4192135" y="2286733"/>
            <a:ext cx="2454389" cy="411699"/>
          </a:xfrm>
          <a:prstGeom prst="rect">
            <a:avLst/>
          </a:prstGeom>
        </p:spPr>
        <p:txBody>
          <a:bodyPr anchor="t" rtlCol="false" tIns="0" lIns="0" bIns="0" rIns="0">
            <a:spAutoFit/>
          </a:bodyPr>
          <a:lstStyle/>
          <a:p>
            <a:pPr algn="l">
              <a:lnSpc>
                <a:spcPts val="3275"/>
              </a:lnSpc>
            </a:pPr>
            <a:r>
              <a:rPr lang="en-US" sz="2729" spc="-54">
                <a:solidFill>
                  <a:srgbClr val="F7F7F9"/>
                </a:solidFill>
                <a:latin typeface="Libre Baskerville"/>
                <a:ea typeface="Libre Baskerville"/>
                <a:cs typeface="Libre Baskerville"/>
                <a:sym typeface="Libre Baskerville"/>
              </a:rPr>
              <a:t>Abroad</a:t>
            </a:r>
          </a:p>
        </p:txBody>
      </p:sp>
      <p:sp>
        <p:nvSpPr>
          <p:cNvPr name="TextBox 20" id="20"/>
          <p:cNvSpPr txBox="true"/>
          <p:nvPr/>
        </p:nvSpPr>
        <p:spPr>
          <a:xfrm rot="0">
            <a:off x="8321128" y="7836545"/>
            <a:ext cx="12906848" cy="481312"/>
          </a:xfrm>
          <a:prstGeom prst="rect">
            <a:avLst/>
          </a:prstGeom>
        </p:spPr>
        <p:txBody>
          <a:bodyPr anchor="t" rtlCol="false" tIns="0" lIns="0" bIns="0" rIns="0">
            <a:spAutoFit/>
          </a:bodyPr>
          <a:lstStyle/>
          <a:p>
            <a:pPr algn="l">
              <a:lnSpc>
                <a:spcPts val="3919"/>
              </a:lnSpc>
            </a:pPr>
            <a:r>
              <a:rPr lang="en-US" sz="2799" b="true">
                <a:solidFill>
                  <a:srgbClr val="545454"/>
                </a:solidFill>
                <a:latin typeface="Libre Baskerville Bold"/>
                <a:ea typeface="Libre Baskerville Bold"/>
                <a:cs typeface="Libre Baskerville Bold"/>
                <a:sym typeface="Libre Baskerville Bold"/>
              </a:rPr>
              <a:t>Akiyack</a:t>
            </a:r>
          </a:p>
        </p:txBody>
      </p:sp>
      <p:sp>
        <p:nvSpPr>
          <p:cNvPr name="TextBox 21" id="21"/>
          <p:cNvSpPr txBox="true"/>
          <p:nvPr/>
        </p:nvSpPr>
        <p:spPr>
          <a:xfrm rot="0">
            <a:off x="8440322" y="6571932"/>
            <a:ext cx="1284613" cy="1321763"/>
          </a:xfrm>
          <a:prstGeom prst="rect">
            <a:avLst/>
          </a:prstGeom>
        </p:spPr>
        <p:txBody>
          <a:bodyPr anchor="t" rtlCol="false" tIns="0" lIns="0" bIns="0" rIns="0">
            <a:spAutoFit/>
          </a:bodyPr>
          <a:lstStyle/>
          <a:p>
            <a:pPr algn="l">
              <a:lnSpc>
                <a:spcPts val="6945"/>
              </a:lnSpc>
            </a:pPr>
            <a:r>
              <a:rPr lang="en-US" sz="4961">
                <a:solidFill>
                  <a:srgbClr val="545454"/>
                </a:solidFill>
                <a:latin typeface="筑紫C見出ミン"/>
                <a:ea typeface="筑紫C見出ミン"/>
                <a:cs typeface="筑紫C見出ミン"/>
                <a:sym typeface="筑紫C見出ミン"/>
              </a:rPr>
              <a:t>共有</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DAGc5zvgaS4</dc:identifier>
  <dcterms:modified xsi:type="dcterms:W3CDTF">2011-08-01T06:04:30Z</dcterms:modified>
  <cp:revision>1</cp:revision>
  <dc:title>想像デザイン演習外部発表20240213</dc:title>
</cp:coreProperties>
</file>